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83" r:id="rId8"/>
    <p:sldId id="286" r:id="rId9"/>
    <p:sldId id="282" r:id="rId10"/>
    <p:sldId id="262" r:id="rId11"/>
    <p:sldId id="263" r:id="rId12"/>
    <p:sldId id="264" r:id="rId13"/>
    <p:sldId id="265" r:id="rId14"/>
    <p:sldId id="266" r:id="rId15"/>
  </p:sldIdLst>
  <p:sldSz cx="12192000" cy="6858000"/>
  <p:notesSz cx="7104063" cy="10234613"/>
  <p:embeddedFontLst>
    <p:embeddedFont>
      <p:font typeface="Microsoft JhengHei" panose="020B0604030504040204" pitchFamily="34" charset="-120"/>
      <p:regular r:id="rId17"/>
      <p:bold r:id="rId18"/>
    </p:embeddedFont>
    <p:embeddedFont>
      <p:font typeface="Microsoft JhengHei" panose="020B0604030504040204" pitchFamily="34" charset="-12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  <p:embeddedFont>
      <p:font typeface="Fira Sans Extra Condensed SemiBold" panose="02020500000000000000" charset="0"/>
      <p:regular r:id="rId27"/>
      <p:bold r:id="rId28"/>
      <p:italic r:id="rId29"/>
      <p:boldItalic r:id="rId30"/>
    </p:embeddedFont>
    <p:embeddedFont>
      <p:font typeface="Georgia" panose="02040502050405020303" pitchFamily="18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Work Sans ExtraBold" pitchFamily="2" charset="0"/>
      <p:bold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2" roundtripDataSignature="AMtx7mgZvmJQa4PGIQZiT3bMEW/OIe/Q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96C7A01-A04E-46DF-8277-77A8845F3548}">
  <a:tblStyle styleId="{096C7A01-A04E-46DF-8277-77A8845F3548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CC857E5A-B810-4241-A5EC-4F654868ABC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tableStyles" Target="tableStyles.xml"/><Relationship Id="rId20" Type="http://schemas.openxmlformats.org/officeDocument/2006/relationships/font" Target="fonts/font4.fntdata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8428" cy="51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475" tIns="47725" rIns="95475" bIns="477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3991" y="0"/>
            <a:ext cx="3078428" cy="51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475" tIns="47725" rIns="95475" bIns="477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82600" y="1279525"/>
            <a:ext cx="6138863" cy="34528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475" tIns="47725" rIns="95475" bIns="477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21107"/>
            <a:ext cx="3078428" cy="513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475" tIns="47725" rIns="95475" bIns="477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3991" y="9721107"/>
            <a:ext cx="3078428" cy="513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475" tIns="47725" rIns="95475" bIns="477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zh-TW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50" cy="402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863" cy="34528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38ce8a48c2_0_19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38ce8a48c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900" cy="345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375efc98b5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900" cy="345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375efc98b5_0_107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2375efc98b5_0_107:notes"/>
          <p:cNvSpPr txBox="1">
            <a:spLocks noGrp="1"/>
          </p:cNvSpPr>
          <p:nvPr>
            <p:ph type="sldNum" idx="12"/>
          </p:nvPr>
        </p:nvSpPr>
        <p:spPr>
          <a:xfrm>
            <a:off x="4023991" y="9721107"/>
            <a:ext cx="3078300" cy="513600"/>
          </a:xfrm>
          <a:prstGeom prst="rect">
            <a:avLst/>
          </a:prstGeom>
        </p:spPr>
        <p:txBody>
          <a:bodyPr spcFirstLastPara="1" wrap="square" lIns="95475" tIns="47725" rIns="95475" bIns="477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altLang="zh-TW"/>
              <a:t>12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375efc98b5_0_102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為了檢驗模型好壞，需要計算評估指標，以下是常用來計算的指標：</a:t>
            </a:r>
            <a:endParaRPr/>
          </a:p>
        </p:txBody>
      </p:sp>
      <p:sp>
        <p:nvSpPr>
          <p:cNvPr id="174" name="Google Shape;174;g2375efc98b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863" cy="34528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38ce8a48c2_0_24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238ce8a48c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900" cy="345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375efc98b5_0_97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2375efc98b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863" cy="34528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8ce8a48c2_0_0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latin typeface="Microsoft JhengHei"/>
                <a:ea typeface="Microsoft JhengHei"/>
                <a:cs typeface="Microsoft JhengHei"/>
                <a:sym typeface="Microsoft JhengHei"/>
              </a:rPr>
              <a:t>信用審批</a:t>
            </a:r>
            <a:endParaRPr sz="13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latin typeface="Microsoft JhengHei"/>
                <a:ea typeface="Microsoft JhengHei"/>
                <a:cs typeface="Microsoft JhengHei"/>
                <a:sym typeface="Microsoft JhengHei"/>
              </a:rPr>
              <a:t>目標市場營銷</a:t>
            </a:r>
            <a:endParaRPr sz="13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latin typeface="Microsoft JhengHei"/>
                <a:ea typeface="Microsoft JhengHei"/>
                <a:cs typeface="Microsoft JhengHei"/>
                <a:sym typeface="Microsoft JhengHei"/>
              </a:rPr>
              <a:t>醫學診斷/治療效果分析</a:t>
            </a:r>
            <a:endParaRPr sz="13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7" name="Google Shape;107;g238ce8a48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900" cy="345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375efc98b5_0_115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解釋圖</a:t>
            </a:r>
            <a:endParaRPr/>
          </a:p>
        </p:txBody>
      </p:sp>
      <p:sp>
        <p:nvSpPr>
          <p:cNvPr id="115" name="Google Shape;115;g2375efc98b5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900" cy="345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38ce8a48c2_0_29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238ce8a48c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900" cy="345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38ce8a48c2_0_7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238ce8a48c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900" cy="345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38ce8a48c2_0_24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i="0" dirty="0">
                <a:solidFill>
                  <a:srgbClr val="000000"/>
                </a:solidFill>
                <a:effectLst/>
                <a:latin typeface="SFProText-Medium"/>
              </a:rPr>
              <a:t>山鳶尾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https://www.picturethisai.com/zh-tw/wiki/Iris_setosa.html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i="0" dirty="0">
                <a:solidFill>
                  <a:srgbClr val="000000"/>
                </a:solidFill>
                <a:effectLst/>
                <a:latin typeface="SFProText-Medium"/>
              </a:rPr>
              <a:t>變色鳶尾</a:t>
            </a:r>
            <a:endParaRPr lang="en-US" altLang="zh-TW" b="1" i="0" dirty="0">
              <a:solidFill>
                <a:srgbClr val="000000"/>
              </a:solidFill>
              <a:effectLst/>
              <a:latin typeface="SFProText-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https://www.picturethisai.com/zh-tw/wiki/Iris_versicolor.html</a:t>
            </a:r>
            <a:endParaRPr lang="en-US" b="1" i="0" dirty="0">
              <a:solidFill>
                <a:srgbClr val="000000"/>
              </a:solidFill>
              <a:effectLst/>
              <a:latin typeface="SFProText-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g238ce8a48c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863" cy="34528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7799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50" cy="4029879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863" cy="34528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3151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38ce8a48c2_0_14:notes"/>
          <p:cNvSpPr txBox="1">
            <a:spLocks noGrp="1"/>
          </p:cNvSpPr>
          <p:nvPr>
            <p:ph type="body" idx="1"/>
          </p:nvPr>
        </p:nvSpPr>
        <p:spPr>
          <a:xfrm>
            <a:off x="710407" y="4925408"/>
            <a:ext cx="5683200" cy="4029900"/>
          </a:xfrm>
          <a:prstGeom prst="rect">
            <a:avLst/>
          </a:prstGeom>
        </p:spPr>
        <p:txBody>
          <a:bodyPr spcFirstLastPara="1" wrap="square" lIns="95475" tIns="47725" rIns="95475" bIns="477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38ce8a48c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900" cy="345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>
  <p:cSld name="標題投影片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28"/>
          <p:cNvGrpSpPr/>
          <p:nvPr/>
        </p:nvGrpSpPr>
        <p:grpSpPr>
          <a:xfrm>
            <a:off x="-292445" y="798752"/>
            <a:ext cx="12776890" cy="8266521"/>
            <a:chOff x="-292445" y="854032"/>
            <a:chExt cx="12776890" cy="8266521"/>
          </a:xfrm>
        </p:grpSpPr>
        <p:grpSp>
          <p:nvGrpSpPr>
            <p:cNvPr id="17" name="Google Shape;17;p28"/>
            <p:cNvGrpSpPr/>
            <p:nvPr/>
          </p:nvGrpSpPr>
          <p:grpSpPr>
            <a:xfrm>
              <a:off x="-292445" y="854032"/>
              <a:ext cx="12776890" cy="8266521"/>
              <a:chOff x="-292445" y="854032"/>
              <a:chExt cx="12776890" cy="8266521"/>
            </a:xfrm>
          </p:grpSpPr>
          <p:sp>
            <p:nvSpPr>
              <p:cNvPr id="18" name="Google Shape;18;p28"/>
              <p:cNvSpPr/>
              <p:nvPr/>
            </p:nvSpPr>
            <p:spPr>
              <a:xfrm rot="-5400000">
                <a:off x="1962739" y="-1401152"/>
                <a:ext cx="8266521" cy="12776889"/>
              </a:xfrm>
              <a:prstGeom prst="round2SameRect">
                <a:avLst>
                  <a:gd name="adj1" fmla="val 44458"/>
                  <a:gd name="adj2" fmla="val 0"/>
                </a:avLst>
              </a:prstGeom>
              <a:solidFill>
                <a:srgbClr val="F3E6E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9;p28"/>
              <p:cNvSpPr/>
              <p:nvPr/>
            </p:nvSpPr>
            <p:spPr>
              <a:xfrm>
                <a:off x="4970585" y="4736122"/>
                <a:ext cx="7513860" cy="2215662"/>
              </a:xfrm>
              <a:prstGeom prst="rect">
                <a:avLst/>
              </a:prstGeom>
              <a:solidFill>
                <a:srgbClr val="F9F4F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28"/>
              <p:cNvSpPr/>
              <p:nvPr/>
            </p:nvSpPr>
            <p:spPr>
              <a:xfrm rot="5400000">
                <a:off x="4548788" y="-878365"/>
                <a:ext cx="5860438" cy="10010876"/>
              </a:xfrm>
              <a:prstGeom prst="round2SameRect">
                <a:avLst>
                  <a:gd name="adj1" fmla="val 29962"/>
                  <a:gd name="adj2" fmla="val 0"/>
                </a:avLst>
              </a:prstGeom>
              <a:solidFill>
                <a:srgbClr val="F3E6E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21" name="Google Shape;21;p28" descr="一張含有 文字 的圖片&#10;&#10;自動產生的描述"/>
            <p:cNvPicPr preferRelativeResize="0"/>
            <p:nvPr/>
          </p:nvPicPr>
          <p:blipFill rotWithShape="1">
            <a:blip r:embed="rId2">
              <a:alphaModFix/>
            </a:blip>
            <a:srcRect l="2630" t="47477" r="47895" b="2218"/>
            <a:stretch/>
          </p:blipFill>
          <p:spPr>
            <a:xfrm>
              <a:off x="-118612" y="3973188"/>
              <a:ext cx="4119112" cy="314099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" name="Google Shape;22;p28"/>
          <p:cNvSpPr txBox="1">
            <a:spLocks noGrp="1"/>
          </p:cNvSpPr>
          <p:nvPr>
            <p:ph type="subTitle" idx="1"/>
          </p:nvPr>
        </p:nvSpPr>
        <p:spPr>
          <a:xfrm>
            <a:off x="1204911" y="4308714"/>
            <a:ext cx="9782175" cy="248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Noto Sans Symbols"/>
              <a:buChar char="✔"/>
              <a:defRPr sz="2800" b="1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3" name="Google Shape;23;p28"/>
          <p:cNvGrpSpPr/>
          <p:nvPr/>
        </p:nvGrpSpPr>
        <p:grpSpPr>
          <a:xfrm>
            <a:off x="9568547" y="145653"/>
            <a:ext cx="2478209" cy="905211"/>
            <a:chOff x="7282547" y="240236"/>
            <a:chExt cx="2478209" cy="905211"/>
          </a:xfrm>
        </p:grpSpPr>
        <p:grpSp>
          <p:nvGrpSpPr>
            <p:cNvPr id="24" name="Google Shape;24;p28"/>
            <p:cNvGrpSpPr/>
            <p:nvPr/>
          </p:nvGrpSpPr>
          <p:grpSpPr>
            <a:xfrm>
              <a:off x="7282547" y="240236"/>
              <a:ext cx="2409826" cy="860558"/>
              <a:chOff x="10668000" y="1641809"/>
              <a:chExt cx="2409826" cy="860558"/>
            </a:xfrm>
          </p:grpSpPr>
          <p:sp>
            <p:nvSpPr>
              <p:cNvPr id="25" name="Google Shape;25;p28"/>
              <p:cNvSpPr/>
              <p:nvPr/>
            </p:nvSpPr>
            <p:spPr>
              <a:xfrm>
                <a:off x="10668998" y="1641809"/>
                <a:ext cx="2408827" cy="675132"/>
              </a:xfrm>
              <a:prstGeom prst="roundRect">
                <a:avLst>
                  <a:gd name="adj" fmla="val 6792"/>
                </a:avLst>
              </a:prstGeom>
              <a:solidFill>
                <a:srgbClr val="E9B77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26;p28"/>
              <p:cNvSpPr/>
              <p:nvPr/>
            </p:nvSpPr>
            <p:spPr>
              <a:xfrm rot="5400000">
                <a:off x="10461155" y="2099612"/>
                <a:ext cx="609600" cy="195911"/>
              </a:xfrm>
              <a:prstGeom prst="triangle">
                <a:avLst>
                  <a:gd name="adj" fmla="val 50000"/>
                </a:avLst>
              </a:prstGeom>
              <a:solidFill>
                <a:srgbClr val="E9B77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" name="Google Shape;27;p28"/>
            <p:cNvSpPr/>
            <p:nvPr/>
          </p:nvSpPr>
          <p:spPr>
            <a:xfrm>
              <a:off x="7351929" y="317447"/>
              <a:ext cx="2408827" cy="828000"/>
            </a:xfrm>
            <a:custGeom>
              <a:avLst/>
              <a:gdLst/>
              <a:ahLst/>
              <a:cxnLst/>
              <a:rect l="l" t="t" r="r" b="b"/>
              <a:pathLst>
                <a:path w="1571625" h="1440192" extrusionOk="0">
                  <a:moveTo>
                    <a:pt x="0" y="0"/>
                  </a:moveTo>
                  <a:lnTo>
                    <a:pt x="261938" y="0"/>
                  </a:lnTo>
                  <a:lnTo>
                    <a:pt x="261938" y="0"/>
                  </a:lnTo>
                  <a:lnTo>
                    <a:pt x="654844" y="0"/>
                  </a:lnTo>
                  <a:lnTo>
                    <a:pt x="1571625" y="0"/>
                  </a:lnTo>
                  <a:lnTo>
                    <a:pt x="1571625" y="655638"/>
                  </a:lnTo>
                  <a:lnTo>
                    <a:pt x="1571625" y="655638"/>
                  </a:lnTo>
                  <a:lnTo>
                    <a:pt x="1571625" y="936625"/>
                  </a:lnTo>
                  <a:lnTo>
                    <a:pt x="1571625" y="1123950"/>
                  </a:lnTo>
                  <a:lnTo>
                    <a:pt x="84047" y="1123951"/>
                  </a:lnTo>
                  <a:lnTo>
                    <a:pt x="1196" y="1440192"/>
                  </a:lnTo>
                  <a:cubicBezTo>
                    <a:pt x="797" y="1380661"/>
                    <a:pt x="399" y="1183481"/>
                    <a:pt x="0" y="1123950"/>
                  </a:cubicBezTo>
                  <a:lnTo>
                    <a:pt x="0" y="1123950"/>
                  </a:lnTo>
                  <a:lnTo>
                    <a:pt x="0" y="936625"/>
                  </a:lnTo>
                  <a:lnTo>
                    <a:pt x="0" y="655638"/>
                  </a:lnTo>
                  <a:lnTo>
                    <a:pt x="0" y="6556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71717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Google Shape;28;p28"/>
          <p:cNvSpPr txBox="1">
            <a:spLocks noGrp="1"/>
          </p:cNvSpPr>
          <p:nvPr>
            <p:ph type="ctrTitle"/>
          </p:nvPr>
        </p:nvSpPr>
        <p:spPr>
          <a:xfrm>
            <a:off x="1204911" y="966775"/>
            <a:ext cx="9782175" cy="284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6000"/>
              <a:buFont typeface="Microsoft JhengHei"/>
              <a:buNone/>
              <a:defRPr sz="6000" b="1">
                <a:solidFill>
                  <a:srgbClr val="3F3F3F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8"/>
          <p:cNvSpPr txBox="1">
            <a:spLocks noGrp="1"/>
          </p:cNvSpPr>
          <p:nvPr>
            <p:ph type="body" idx="2"/>
          </p:nvPr>
        </p:nvSpPr>
        <p:spPr>
          <a:xfrm>
            <a:off x="9853329" y="270016"/>
            <a:ext cx="1978025" cy="57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 b="1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標題及內容">
  <p:cSld name="1_標題及內容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9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  <a:defRPr sz="4000" b="1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9"/>
          <p:cNvSpPr txBox="1">
            <a:spLocks noGrp="1"/>
          </p:cNvSpPr>
          <p:nvPr>
            <p:ph type="body" idx="1"/>
          </p:nvPr>
        </p:nvSpPr>
        <p:spPr>
          <a:xfrm>
            <a:off x="309854" y="6282872"/>
            <a:ext cx="5600698" cy="473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▲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1371600" lvl="2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1828800" lvl="3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2286000" lvl="4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3" name="Google Shape;33;p29" descr="一張含有 文字 的圖片&#10;&#10;自動產生的描述"/>
          <p:cNvPicPr preferRelativeResize="0"/>
          <p:nvPr/>
        </p:nvPicPr>
        <p:blipFill rotWithShape="1">
          <a:blip r:embed="rId2">
            <a:alphaModFix/>
          </a:blip>
          <a:srcRect l="2630" t="47477" r="47895" b="2218"/>
          <a:stretch/>
        </p:blipFill>
        <p:spPr>
          <a:xfrm>
            <a:off x="0" y="21772"/>
            <a:ext cx="1551280" cy="11829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29"/>
          <p:cNvGrpSpPr/>
          <p:nvPr/>
        </p:nvGrpSpPr>
        <p:grpSpPr>
          <a:xfrm>
            <a:off x="5331728" y="5954598"/>
            <a:ext cx="7128437" cy="1032216"/>
            <a:chOff x="5331728" y="5954598"/>
            <a:chExt cx="7128437" cy="1032216"/>
          </a:xfrm>
        </p:grpSpPr>
        <p:grpSp>
          <p:nvGrpSpPr>
            <p:cNvPr id="35" name="Google Shape;35;p29"/>
            <p:cNvGrpSpPr/>
            <p:nvPr/>
          </p:nvGrpSpPr>
          <p:grpSpPr>
            <a:xfrm>
              <a:off x="5331728" y="6291943"/>
              <a:ext cx="6917422" cy="694871"/>
              <a:chOff x="6112778" y="6291943"/>
              <a:chExt cx="6917422" cy="694871"/>
            </a:xfrm>
          </p:grpSpPr>
          <p:sp>
            <p:nvSpPr>
              <p:cNvPr id="36" name="Google Shape;36;p29"/>
              <p:cNvSpPr/>
              <p:nvPr/>
            </p:nvSpPr>
            <p:spPr>
              <a:xfrm>
                <a:off x="6422571" y="6291943"/>
                <a:ext cx="6607629" cy="674914"/>
              </a:xfrm>
              <a:prstGeom prst="round2DiagRect">
                <a:avLst>
                  <a:gd name="adj1" fmla="val 18317"/>
                  <a:gd name="adj2" fmla="val 0"/>
                </a:avLst>
              </a:prstGeom>
              <a:solidFill>
                <a:srgbClr val="E3D0B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7;p29"/>
              <p:cNvSpPr/>
              <p:nvPr/>
            </p:nvSpPr>
            <p:spPr>
              <a:xfrm>
                <a:off x="6112778" y="6311900"/>
                <a:ext cx="696686" cy="674914"/>
              </a:xfrm>
              <a:prstGeom prst="triangle">
                <a:avLst>
                  <a:gd name="adj" fmla="val 50000"/>
                </a:avLst>
              </a:prstGeom>
              <a:solidFill>
                <a:srgbClr val="E3D0B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" name="Google Shape;38;p29"/>
            <p:cNvGrpSpPr/>
            <p:nvPr/>
          </p:nvGrpSpPr>
          <p:grpSpPr>
            <a:xfrm>
              <a:off x="5641521" y="6282872"/>
              <a:ext cx="6818644" cy="694871"/>
              <a:chOff x="6112778" y="6291943"/>
              <a:chExt cx="6818644" cy="694871"/>
            </a:xfrm>
          </p:grpSpPr>
          <p:sp>
            <p:nvSpPr>
              <p:cNvPr id="39" name="Google Shape;39;p29"/>
              <p:cNvSpPr/>
              <p:nvPr/>
            </p:nvSpPr>
            <p:spPr>
              <a:xfrm>
                <a:off x="6422571" y="6291943"/>
                <a:ext cx="6508851" cy="674914"/>
              </a:xfrm>
              <a:prstGeom prst="round2DiagRect">
                <a:avLst>
                  <a:gd name="adj1" fmla="val 18317"/>
                  <a:gd name="adj2" fmla="val 0"/>
                </a:avLst>
              </a:prstGeom>
              <a:solidFill>
                <a:srgbClr val="F3E6E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40;p29"/>
              <p:cNvSpPr/>
              <p:nvPr/>
            </p:nvSpPr>
            <p:spPr>
              <a:xfrm>
                <a:off x="6112778" y="6311900"/>
                <a:ext cx="696686" cy="674914"/>
              </a:xfrm>
              <a:prstGeom prst="triangle">
                <a:avLst>
                  <a:gd name="adj" fmla="val 50000"/>
                </a:avLst>
              </a:prstGeom>
              <a:solidFill>
                <a:srgbClr val="F3E6E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" name="Google Shape;41;p29"/>
            <p:cNvGrpSpPr/>
            <p:nvPr/>
          </p:nvGrpSpPr>
          <p:grpSpPr>
            <a:xfrm>
              <a:off x="10919871" y="5954598"/>
              <a:ext cx="1097924" cy="1032216"/>
              <a:chOff x="10919871" y="5954598"/>
              <a:chExt cx="1097924" cy="1032216"/>
            </a:xfrm>
          </p:grpSpPr>
          <p:pic>
            <p:nvPicPr>
              <p:cNvPr id="42" name="Google Shape;42;p29" descr="一張含有 文字 的圖片&#10;&#10;自動產生的描述"/>
              <p:cNvPicPr preferRelativeResize="0"/>
              <p:nvPr/>
            </p:nvPicPr>
            <p:blipFill rotWithShape="1">
              <a:blip r:embed="rId3">
                <a:alphaModFix/>
              </a:blip>
              <a:srcRect l="80740" b="75856"/>
              <a:stretch/>
            </p:blipFill>
            <p:spPr>
              <a:xfrm>
                <a:off x="10919871" y="5954598"/>
                <a:ext cx="1097924" cy="103221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3" name="Google Shape;43;p29"/>
              <p:cNvSpPr/>
              <p:nvPr/>
            </p:nvSpPr>
            <p:spPr>
              <a:xfrm>
                <a:off x="11342833" y="6176963"/>
                <a:ext cx="387544" cy="287728"/>
              </a:xfrm>
              <a:prstGeom prst="rect">
                <a:avLst/>
              </a:prstGeom>
              <a:solidFill>
                <a:srgbClr val="E9B77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4" name="Google Shape;44;p29"/>
            <p:cNvSpPr txBox="1"/>
            <p:nvPr/>
          </p:nvSpPr>
          <p:spPr>
            <a:xfrm>
              <a:off x="6365633" y="6411939"/>
              <a:ext cx="488627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>
                  <a:solidFill>
                    <a:schemeClr val="dk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講到大數據，一定要分類分析呀！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29"/>
          <p:cNvSpPr txBox="1"/>
          <p:nvPr/>
        </p:nvSpPr>
        <p:spPr>
          <a:xfrm>
            <a:off x="11248489" y="6175551"/>
            <a:ext cx="6336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zh-TW" sz="1800" b="1" i="0" u="none" strike="noStrike" cap="none">
                <a:solidFill>
                  <a:srgbClr val="7F7F7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‹#›</a:t>
            </a:fld>
            <a:endParaRPr sz="1800" b="1" i="0" u="none" strike="noStrike" cap="none">
              <a:solidFill>
                <a:srgbClr val="7F7F7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6" name="Google Shape;46;p29"/>
          <p:cNvSpPr txBox="1">
            <a:spLocks noGrp="1"/>
          </p:cNvSpPr>
          <p:nvPr>
            <p:ph type="body" idx="2"/>
          </p:nvPr>
        </p:nvSpPr>
        <p:spPr>
          <a:xfrm>
            <a:off x="6365633" y="1455828"/>
            <a:ext cx="5426316" cy="3631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1371600" lvl="2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1828800" lvl="3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2286000" lvl="4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29"/>
          <p:cNvSpPr/>
          <p:nvPr/>
        </p:nvSpPr>
        <p:spPr>
          <a:xfrm>
            <a:off x="309854" y="1463831"/>
            <a:ext cx="5600699" cy="4719723"/>
          </a:xfrm>
          <a:prstGeom prst="roundRect">
            <a:avLst>
              <a:gd name="adj" fmla="val 9200"/>
            </a:avLst>
          </a:prstGeom>
          <a:noFill/>
          <a:ln w="28575" cap="flat" cmpd="sng">
            <a:solidFill>
              <a:srgbClr val="E3D0BE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9"/>
          <p:cNvSpPr>
            <a:spLocks noGrp="1"/>
          </p:cNvSpPr>
          <p:nvPr>
            <p:ph type="pic" idx="3"/>
          </p:nvPr>
        </p:nvSpPr>
        <p:spPr>
          <a:xfrm>
            <a:off x="309563" y="1443875"/>
            <a:ext cx="5600700" cy="47315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29"/>
          <p:cNvSpPr txBox="1">
            <a:spLocks noGrp="1"/>
          </p:cNvSpPr>
          <p:nvPr>
            <p:ph type="body" idx="4"/>
          </p:nvPr>
        </p:nvSpPr>
        <p:spPr>
          <a:xfrm>
            <a:off x="6365633" y="5204125"/>
            <a:ext cx="5426316" cy="971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icrosoft JhengHei"/>
              <a:buChar char="◎"/>
              <a:defRPr sz="14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1371600" lvl="2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1828800" lvl="3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2286000" lvl="4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標題及內容">
  <p:cSld name="2_標題及內容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30"/>
          <p:cNvGrpSpPr/>
          <p:nvPr/>
        </p:nvGrpSpPr>
        <p:grpSpPr>
          <a:xfrm>
            <a:off x="5331728" y="5954598"/>
            <a:ext cx="7128437" cy="1032216"/>
            <a:chOff x="5331728" y="5954598"/>
            <a:chExt cx="7128437" cy="1032216"/>
          </a:xfrm>
        </p:grpSpPr>
        <p:grpSp>
          <p:nvGrpSpPr>
            <p:cNvPr id="52" name="Google Shape;52;p30"/>
            <p:cNvGrpSpPr/>
            <p:nvPr/>
          </p:nvGrpSpPr>
          <p:grpSpPr>
            <a:xfrm>
              <a:off x="5331728" y="6291943"/>
              <a:ext cx="6917422" cy="694871"/>
              <a:chOff x="6112778" y="6291943"/>
              <a:chExt cx="6917422" cy="694871"/>
            </a:xfrm>
          </p:grpSpPr>
          <p:sp>
            <p:nvSpPr>
              <p:cNvPr id="53" name="Google Shape;53;p30"/>
              <p:cNvSpPr/>
              <p:nvPr/>
            </p:nvSpPr>
            <p:spPr>
              <a:xfrm>
                <a:off x="6422571" y="6291943"/>
                <a:ext cx="6607629" cy="674914"/>
              </a:xfrm>
              <a:prstGeom prst="round2DiagRect">
                <a:avLst>
                  <a:gd name="adj1" fmla="val 18317"/>
                  <a:gd name="adj2" fmla="val 0"/>
                </a:avLst>
              </a:prstGeom>
              <a:solidFill>
                <a:srgbClr val="E3D0B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;p30"/>
              <p:cNvSpPr/>
              <p:nvPr/>
            </p:nvSpPr>
            <p:spPr>
              <a:xfrm>
                <a:off x="6112778" y="6311900"/>
                <a:ext cx="696686" cy="674914"/>
              </a:xfrm>
              <a:prstGeom prst="triangle">
                <a:avLst>
                  <a:gd name="adj" fmla="val 50000"/>
                </a:avLst>
              </a:prstGeom>
              <a:solidFill>
                <a:srgbClr val="E3D0B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55;p30"/>
            <p:cNvGrpSpPr/>
            <p:nvPr/>
          </p:nvGrpSpPr>
          <p:grpSpPr>
            <a:xfrm>
              <a:off x="5641521" y="6282872"/>
              <a:ext cx="6818644" cy="694871"/>
              <a:chOff x="6112778" y="6291943"/>
              <a:chExt cx="6818644" cy="694871"/>
            </a:xfrm>
          </p:grpSpPr>
          <p:sp>
            <p:nvSpPr>
              <p:cNvPr id="56" name="Google Shape;56;p30"/>
              <p:cNvSpPr/>
              <p:nvPr/>
            </p:nvSpPr>
            <p:spPr>
              <a:xfrm>
                <a:off x="6422571" y="6291943"/>
                <a:ext cx="6508851" cy="674914"/>
              </a:xfrm>
              <a:prstGeom prst="round2DiagRect">
                <a:avLst>
                  <a:gd name="adj1" fmla="val 18317"/>
                  <a:gd name="adj2" fmla="val 0"/>
                </a:avLst>
              </a:prstGeom>
              <a:solidFill>
                <a:srgbClr val="F3E6E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30"/>
              <p:cNvSpPr/>
              <p:nvPr/>
            </p:nvSpPr>
            <p:spPr>
              <a:xfrm>
                <a:off x="6112778" y="6311900"/>
                <a:ext cx="696686" cy="674914"/>
              </a:xfrm>
              <a:prstGeom prst="triangle">
                <a:avLst>
                  <a:gd name="adj" fmla="val 50000"/>
                </a:avLst>
              </a:prstGeom>
              <a:solidFill>
                <a:srgbClr val="F3E6E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58;p30"/>
            <p:cNvGrpSpPr/>
            <p:nvPr/>
          </p:nvGrpSpPr>
          <p:grpSpPr>
            <a:xfrm>
              <a:off x="10919871" y="5954598"/>
              <a:ext cx="1097924" cy="1032216"/>
              <a:chOff x="10919871" y="5954598"/>
              <a:chExt cx="1097924" cy="1032216"/>
            </a:xfrm>
          </p:grpSpPr>
          <p:pic>
            <p:nvPicPr>
              <p:cNvPr id="59" name="Google Shape;59;p30" descr="一張含有 文字 的圖片&#10;&#10;自動產生的描述"/>
              <p:cNvPicPr preferRelativeResize="0"/>
              <p:nvPr/>
            </p:nvPicPr>
            <p:blipFill rotWithShape="1">
              <a:blip r:embed="rId2">
                <a:alphaModFix/>
              </a:blip>
              <a:srcRect l="80740" b="75856"/>
              <a:stretch/>
            </p:blipFill>
            <p:spPr>
              <a:xfrm>
                <a:off x="10919871" y="5954598"/>
                <a:ext cx="1097924" cy="103221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0" name="Google Shape;60;p30"/>
              <p:cNvSpPr/>
              <p:nvPr/>
            </p:nvSpPr>
            <p:spPr>
              <a:xfrm>
                <a:off x="11342833" y="6176963"/>
                <a:ext cx="387544" cy="287728"/>
              </a:xfrm>
              <a:prstGeom prst="rect">
                <a:avLst/>
              </a:prstGeom>
              <a:solidFill>
                <a:srgbClr val="E9B77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1" name="Google Shape;61;p30"/>
            <p:cNvSpPr txBox="1"/>
            <p:nvPr/>
          </p:nvSpPr>
          <p:spPr>
            <a:xfrm>
              <a:off x="6365633" y="6411939"/>
              <a:ext cx="488627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>
                  <a:solidFill>
                    <a:schemeClr val="dk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講到大數據，一定要分類分析呀！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" name="Google Shape;62;p30"/>
          <p:cNvSpPr txBox="1"/>
          <p:nvPr/>
        </p:nvSpPr>
        <p:spPr>
          <a:xfrm>
            <a:off x="11248489" y="6175551"/>
            <a:ext cx="6336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zh-TW" sz="1800" b="1" i="0" u="none" strike="noStrike" cap="none">
                <a:solidFill>
                  <a:srgbClr val="7F7F7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‹#›</a:t>
            </a:fld>
            <a:endParaRPr sz="1800" b="1" i="0" u="none" strike="noStrike" cap="none">
              <a:solidFill>
                <a:srgbClr val="7F7F7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3" name="Google Shape;63;p30"/>
          <p:cNvSpPr txBox="1">
            <a:spLocks noGrp="1"/>
          </p:cNvSpPr>
          <p:nvPr>
            <p:ph type="body" idx="1"/>
          </p:nvPr>
        </p:nvSpPr>
        <p:spPr>
          <a:xfrm>
            <a:off x="495300" y="5668515"/>
            <a:ext cx="11201397" cy="473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▲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1371600" lvl="2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1828800" lvl="3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2286000" lvl="4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30"/>
          <p:cNvSpPr/>
          <p:nvPr/>
        </p:nvSpPr>
        <p:spPr>
          <a:xfrm>
            <a:off x="495301" y="513006"/>
            <a:ext cx="11201396" cy="5056192"/>
          </a:xfrm>
          <a:prstGeom prst="roundRect">
            <a:avLst>
              <a:gd name="adj" fmla="val 9200"/>
            </a:avLst>
          </a:prstGeom>
          <a:noFill/>
          <a:ln w="28575" cap="flat" cmpd="sng">
            <a:solidFill>
              <a:srgbClr val="E3D0BE"/>
            </a:solidFill>
            <a:prstDash val="lg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0"/>
          <p:cNvSpPr>
            <a:spLocks noGrp="1"/>
          </p:cNvSpPr>
          <p:nvPr>
            <p:ph type="pic" idx="2"/>
          </p:nvPr>
        </p:nvSpPr>
        <p:spPr>
          <a:xfrm>
            <a:off x="495301" y="504825"/>
            <a:ext cx="11201397" cy="5056193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30"/>
          <p:cNvSpPr txBox="1">
            <a:spLocks noGrp="1"/>
          </p:cNvSpPr>
          <p:nvPr>
            <p:ph type="body" idx="3"/>
          </p:nvPr>
        </p:nvSpPr>
        <p:spPr>
          <a:xfrm>
            <a:off x="496947" y="6163733"/>
            <a:ext cx="5053648" cy="674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icrosoft JhengHei"/>
              <a:buChar char="◎"/>
              <a:defRPr sz="14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1371600" lvl="2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1828800" lvl="3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2286000" lvl="4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Char char="▲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>
  <p:cSld name="標題及內容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1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  <a:defRPr sz="4000" b="1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1"/>
          <p:cNvSpPr txBox="1">
            <a:spLocks noGrp="1"/>
          </p:cNvSpPr>
          <p:nvPr>
            <p:ph type="body" idx="1"/>
          </p:nvPr>
        </p:nvSpPr>
        <p:spPr>
          <a:xfrm>
            <a:off x="838200" y="1455828"/>
            <a:ext cx="10515600" cy="4699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1371600" lvl="2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1828800" lvl="3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2286000" lvl="4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0" name="Google Shape;70;p31" descr="一張含有 文字 的圖片&#10;&#10;自動產生的描述"/>
          <p:cNvPicPr preferRelativeResize="0"/>
          <p:nvPr/>
        </p:nvPicPr>
        <p:blipFill rotWithShape="1">
          <a:blip r:embed="rId2">
            <a:alphaModFix/>
          </a:blip>
          <a:srcRect l="2630" t="47477" r="47895" b="2218"/>
          <a:stretch/>
        </p:blipFill>
        <p:spPr>
          <a:xfrm>
            <a:off x="0" y="21772"/>
            <a:ext cx="1551280" cy="11829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" name="Google Shape;71;p31"/>
          <p:cNvGrpSpPr/>
          <p:nvPr/>
        </p:nvGrpSpPr>
        <p:grpSpPr>
          <a:xfrm>
            <a:off x="5331728" y="5954598"/>
            <a:ext cx="7128437" cy="1032216"/>
            <a:chOff x="5331728" y="5954598"/>
            <a:chExt cx="7128437" cy="1032216"/>
          </a:xfrm>
        </p:grpSpPr>
        <p:grpSp>
          <p:nvGrpSpPr>
            <p:cNvPr id="72" name="Google Shape;72;p31"/>
            <p:cNvGrpSpPr/>
            <p:nvPr/>
          </p:nvGrpSpPr>
          <p:grpSpPr>
            <a:xfrm>
              <a:off x="5331728" y="6291943"/>
              <a:ext cx="6917422" cy="694871"/>
              <a:chOff x="6112778" y="6291943"/>
              <a:chExt cx="6917422" cy="694871"/>
            </a:xfrm>
          </p:grpSpPr>
          <p:sp>
            <p:nvSpPr>
              <p:cNvPr id="73" name="Google Shape;73;p31"/>
              <p:cNvSpPr/>
              <p:nvPr/>
            </p:nvSpPr>
            <p:spPr>
              <a:xfrm>
                <a:off x="6422571" y="6291943"/>
                <a:ext cx="6607629" cy="674914"/>
              </a:xfrm>
              <a:prstGeom prst="round2DiagRect">
                <a:avLst>
                  <a:gd name="adj1" fmla="val 18317"/>
                  <a:gd name="adj2" fmla="val 0"/>
                </a:avLst>
              </a:prstGeom>
              <a:solidFill>
                <a:srgbClr val="E3D0B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31"/>
              <p:cNvSpPr/>
              <p:nvPr/>
            </p:nvSpPr>
            <p:spPr>
              <a:xfrm>
                <a:off x="6112778" y="6311900"/>
                <a:ext cx="696686" cy="674914"/>
              </a:xfrm>
              <a:prstGeom prst="triangle">
                <a:avLst>
                  <a:gd name="adj" fmla="val 50000"/>
                </a:avLst>
              </a:prstGeom>
              <a:solidFill>
                <a:srgbClr val="E3D0B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" name="Google Shape;75;p31"/>
            <p:cNvGrpSpPr/>
            <p:nvPr/>
          </p:nvGrpSpPr>
          <p:grpSpPr>
            <a:xfrm>
              <a:off x="5641521" y="6282872"/>
              <a:ext cx="6818644" cy="694871"/>
              <a:chOff x="6112778" y="6291943"/>
              <a:chExt cx="6818644" cy="694871"/>
            </a:xfrm>
          </p:grpSpPr>
          <p:sp>
            <p:nvSpPr>
              <p:cNvPr id="76" name="Google Shape;76;p31"/>
              <p:cNvSpPr/>
              <p:nvPr/>
            </p:nvSpPr>
            <p:spPr>
              <a:xfrm>
                <a:off x="6422571" y="6291943"/>
                <a:ext cx="6508851" cy="674914"/>
              </a:xfrm>
              <a:prstGeom prst="round2DiagRect">
                <a:avLst>
                  <a:gd name="adj1" fmla="val 18317"/>
                  <a:gd name="adj2" fmla="val 0"/>
                </a:avLst>
              </a:prstGeom>
              <a:solidFill>
                <a:srgbClr val="F3E6E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31"/>
              <p:cNvSpPr/>
              <p:nvPr/>
            </p:nvSpPr>
            <p:spPr>
              <a:xfrm>
                <a:off x="6112778" y="6311900"/>
                <a:ext cx="696686" cy="674914"/>
              </a:xfrm>
              <a:prstGeom prst="triangle">
                <a:avLst>
                  <a:gd name="adj" fmla="val 50000"/>
                </a:avLst>
              </a:prstGeom>
              <a:solidFill>
                <a:srgbClr val="F3E6E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" name="Google Shape;78;p31"/>
            <p:cNvGrpSpPr/>
            <p:nvPr/>
          </p:nvGrpSpPr>
          <p:grpSpPr>
            <a:xfrm>
              <a:off x="10919871" y="5954598"/>
              <a:ext cx="1097924" cy="1032216"/>
              <a:chOff x="10919871" y="5954598"/>
              <a:chExt cx="1097924" cy="1032216"/>
            </a:xfrm>
          </p:grpSpPr>
          <p:pic>
            <p:nvPicPr>
              <p:cNvPr id="79" name="Google Shape;79;p31" descr="一張含有 文字 的圖片&#10;&#10;自動產生的描述"/>
              <p:cNvPicPr preferRelativeResize="0"/>
              <p:nvPr/>
            </p:nvPicPr>
            <p:blipFill rotWithShape="1">
              <a:blip r:embed="rId3">
                <a:alphaModFix/>
              </a:blip>
              <a:srcRect l="80740" b="75856"/>
              <a:stretch/>
            </p:blipFill>
            <p:spPr>
              <a:xfrm>
                <a:off x="10919871" y="5954598"/>
                <a:ext cx="1097924" cy="103221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0" name="Google Shape;80;p31"/>
              <p:cNvSpPr/>
              <p:nvPr/>
            </p:nvSpPr>
            <p:spPr>
              <a:xfrm>
                <a:off x="11342833" y="6176963"/>
                <a:ext cx="387544" cy="287728"/>
              </a:xfrm>
              <a:prstGeom prst="rect">
                <a:avLst/>
              </a:prstGeom>
              <a:solidFill>
                <a:srgbClr val="E9B77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1" name="Google Shape;81;p31"/>
            <p:cNvSpPr txBox="1"/>
            <p:nvPr/>
          </p:nvSpPr>
          <p:spPr>
            <a:xfrm>
              <a:off x="6365633" y="6411939"/>
              <a:ext cx="488627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>
                  <a:solidFill>
                    <a:schemeClr val="dk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講到大數據，一定要分類分析呀！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" name="Google Shape;82;p31"/>
          <p:cNvSpPr txBox="1"/>
          <p:nvPr/>
        </p:nvSpPr>
        <p:spPr>
          <a:xfrm>
            <a:off x="11248489" y="6175551"/>
            <a:ext cx="6336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zh-TW" sz="1800" b="1" i="0" u="none" strike="noStrike" cap="none">
                <a:solidFill>
                  <a:srgbClr val="7F7F7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‹#›</a:t>
            </a:fld>
            <a:endParaRPr sz="1800" b="1" i="0" u="none" strike="noStrike" cap="none">
              <a:solidFill>
                <a:srgbClr val="7F7F7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2"/>
          <p:cNvSpPr txBox="1">
            <a:spLocks noGrp="1"/>
          </p:cNvSpPr>
          <p:nvPr>
            <p:ph type="subTitle" idx="1"/>
          </p:nvPr>
        </p:nvSpPr>
        <p:spPr>
          <a:xfrm>
            <a:off x="3448050" y="1502815"/>
            <a:ext cx="8212150" cy="2967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Work Sans ExtraBold"/>
              <a:buNone/>
              <a:defRPr sz="6000" b="1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85" name="Google Shape;85;p32"/>
          <p:cNvSpPr txBox="1">
            <a:spLocks noGrp="1"/>
          </p:cNvSpPr>
          <p:nvPr>
            <p:ph type="subTitle" idx="2"/>
          </p:nvPr>
        </p:nvSpPr>
        <p:spPr>
          <a:xfrm>
            <a:off x="6915800" y="4692435"/>
            <a:ext cx="47444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2"/>
          <p:cNvSpPr/>
          <p:nvPr/>
        </p:nvSpPr>
        <p:spPr>
          <a:xfrm rot="10800000" flipH="1">
            <a:off x="0" y="5779008"/>
            <a:ext cx="6110714" cy="1078993"/>
          </a:xfrm>
          <a:custGeom>
            <a:avLst/>
            <a:gdLst/>
            <a:ahLst/>
            <a:cxnLst/>
            <a:rect l="l" t="t" r="r" b="b"/>
            <a:pathLst>
              <a:path w="35849" h="6330" extrusionOk="0">
                <a:moveTo>
                  <a:pt x="1" y="0"/>
                </a:moveTo>
                <a:lnTo>
                  <a:pt x="1" y="741"/>
                </a:lnTo>
                <a:cubicBezTo>
                  <a:pt x="3072" y="2955"/>
                  <a:pt x="8752" y="6191"/>
                  <a:pt x="15857" y="6323"/>
                </a:cubicBezTo>
                <a:cubicBezTo>
                  <a:pt x="16096" y="6327"/>
                  <a:pt x="16330" y="6329"/>
                  <a:pt x="16561" y="6329"/>
                </a:cubicBezTo>
                <a:cubicBezTo>
                  <a:pt x="25796" y="6329"/>
                  <a:pt x="28741" y="2845"/>
                  <a:pt x="35848" y="0"/>
                </a:cubicBezTo>
                <a:close/>
              </a:path>
            </a:pathLst>
          </a:custGeom>
          <a:solidFill>
            <a:srgbClr val="E3D0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32"/>
          <p:cNvSpPr/>
          <p:nvPr/>
        </p:nvSpPr>
        <p:spPr>
          <a:xfrm rot="10800000" flipH="1">
            <a:off x="10954512" y="5252825"/>
            <a:ext cx="1237488" cy="1605176"/>
          </a:xfrm>
          <a:custGeom>
            <a:avLst/>
            <a:gdLst/>
            <a:ahLst/>
            <a:cxnLst/>
            <a:rect l="l" t="t" r="r" b="b"/>
            <a:pathLst>
              <a:path w="7475" h="9696" extrusionOk="0">
                <a:moveTo>
                  <a:pt x="0" y="0"/>
                </a:moveTo>
                <a:cubicBezTo>
                  <a:pt x="699" y="2262"/>
                  <a:pt x="2316" y="6469"/>
                  <a:pt x="5107" y="8330"/>
                </a:cubicBezTo>
                <a:cubicBezTo>
                  <a:pt x="5864" y="8838"/>
                  <a:pt x="6655" y="9293"/>
                  <a:pt x="7474" y="9695"/>
                </a:cubicBezTo>
                <a:lnTo>
                  <a:pt x="7474" y="0"/>
                </a:lnTo>
                <a:close/>
              </a:path>
            </a:pathLst>
          </a:custGeom>
          <a:solidFill>
            <a:srgbClr val="E3D0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標題及內容">
  <p:cSld name="4_標題及內容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3"/>
          <p:cNvSpPr txBox="1">
            <a:spLocks noGrp="1"/>
          </p:cNvSpPr>
          <p:nvPr>
            <p:ph type="title"/>
          </p:nvPr>
        </p:nvSpPr>
        <p:spPr>
          <a:xfrm>
            <a:off x="147145" y="29879"/>
            <a:ext cx="1120665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  <a:defRPr sz="4000" b="1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3"/>
          <p:cNvSpPr txBox="1">
            <a:spLocks noGrp="1"/>
          </p:cNvSpPr>
          <p:nvPr>
            <p:ph type="body" idx="1"/>
          </p:nvPr>
        </p:nvSpPr>
        <p:spPr>
          <a:xfrm>
            <a:off x="838200" y="1455828"/>
            <a:ext cx="10515600" cy="4699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1371600" lvl="2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1828800" lvl="3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2286000" lvl="4" indent="-406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ithome.com.tw/articles/10216054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>
            <a:spLocks noGrp="1"/>
          </p:cNvSpPr>
          <p:nvPr>
            <p:ph type="subTitle" idx="1"/>
          </p:nvPr>
        </p:nvSpPr>
        <p:spPr>
          <a:xfrm>
            <a:off x="1204911" y="4308714"/>
            <a:ext cx="9782100" cy="24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20000"/>
          </a:bodyPr>
          <a:lstStyle/>
          <a:p>
            <a:pPr marL="342900" lvl="0" indent="-32956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✔"/>
            </a:pPr>
            <a:r>
              <a:rPr lang="zh-TW"/>
              <a:t>分類</a:t>
            </a:r>
            <a:endParaRPr/>
          </a:p>
          <a:p>
            <a:pPr marL="342900" lvl="0" indent="-329565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Noto Sans Symbols"/>
              <a:buChar char="✔"/>
            </a:pPr>
            <a:r>
              <a:rPr lang="zh-TW"/>
              <a:t>決策樹</a:t>
            </a:r>
            <a:endParaRPr/>
          </a:p>
          <a:p>
            <a:pPr marL="342900" lvl="0" indent="-329565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Noto Sans Symbols"/>
              <a:buChar char="✔"/>
            </a:pPr>
            <a:r>
              <a:rPr lang="zh-TW"/>
              <a:t>實作</a:t>
            </a:r>
            <a:endParaRPr/>
          </a:p>
          <a:p>
            <a:pPr marL="342900" lvl="0" indent="-329565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Noto Sans Symbols"/>
              <a:buChar char="✔"/>
            </a:pPr>
            <a:r>
              <a:rPr lang="zh-TW"/>
              <a:t>評估指標</a:t>
            </a:r>
            <a:endParaRPr/>
          </a:p>
        </p:txBody>
      </p:sp>
      <p:sp>
        <p:nvSpPr>
          <p:cNvPr id="96" name="Google Shape;96;p1"/>
          <p:cNvSpPr txBox="1">
            <a:spLocks noGrp="1"/>
          </p:cNvSpPr>
          <p:nvPr>
            <p:ph type="ctrTitle"/>
          </p:nvPr>
        </p:nvSpPr>
        <p:spPr>
          <a:xfrm>
            <a:off x="1204911" y="966775"/>
            <a:ext cx="9782175" cy="284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6000"/>
              <a:buFont typeface="Microsoft JhengHei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講到大數據，</a:t>
            </a:r>
            <a:b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一定要分類分析呀！</a:t>
            </a:r>
            <a:endParaRPr/>
          </a:p>
        </p:txBody>
      </p:sp>
      <p:sp>
        <p:nvSpPr>
          <p:cNvPr id="97" name="Google Shape;97;p1"/>
          <p:cNvSpPr txBox="1">
            <a:spLocks noGrp="1"/>
          </p:cNvSpPr>
          <p:nvPr>
            <p:ph type="body" idx="2"/>
          </p:nvPr>
        </p:nvSpPr>
        <p:spPr>
          <a:xfrm>
            <a:off x="9853329" y="270016"/>
            <a:ext cx="1978025" cy="57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</a:pPr>
            <a:r>
              <a:rPr lang="zh-TW"/>
              <a:t>主題 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38ce8a48c2_0_14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/>
              <a:t>模型構建</a:t>
            </a:r>
            <a:endParaRPr/>
          </a:p>
        </p:txBody>
      </p:sp>
      <p:sp>
        <p:nvSpPr>
          <p:cNvPr id="158" name="Google Shape;158;g238ce8a48c2_0_14"/>
          <p:cNvSpPr txBox="1">
            <a:spLocks noGrp="1"/>
          </p:cNvSpPr>
          <p:nvPr>
            <p:ph type="body" idx="1"/>
          </p:nvPr>
        </p:nvSpPr>
        <p:spPr>
          <a:xfrm>
            <a:off x="838200" y="1455828"/>
            <a:ext cx="10515600" cy="46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38ce8a48c2_0_19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/>
              <a:t>模型使用</a:t>
            </a:r>
            <a:endParaRPr/>
          </a:p>
        </p:txBody>
      </p:sp>
      <p:sp>
        <p:nvSpPr>
          <p:cNvPr id="164" name="Google Shape;164;g238ce8a48c2_0_19"/>
          <p:cNvSpPr txBox="1">
            <a:spLocks noGrp="1"/>
          </p:cNvSpPr>
          <p:nvPr>
            <p:ph type="body" idx="1"/>
          </p:nvPr>
        </p:nvSpPr>
        <p:spPr>
          <a:xfrm>
            <a:off x="838200" y="1455828"/>
            <a:ext cx="10515600" cy="46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375efc98b5_0_107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實作</a:t>
            </a:r>
            <a:endParaRPr/>
          </a:p>
        </p:txBody>
      </p:sp>
      <p:sp>
        <p:nvSpPr>
          <p:cNvPr id="171" name="Google Shape;171;g2375efc98b5_0_107"/>
          <p:cNvSpPr txBox="1">
            <a:spLocks noGrp="1"/>
          </p:cNvSpPr>
          <p:nvPr>
            <p:ph type="body" idx="1"/>
          </p:nvPr>
        </p:nvSpPr>
        <p:spPr>
          <a:xfrm>
            <a:off x="838200" y="1455828"/>
            <a:ext cx="10515600" cy="4699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375efc98b5_0_102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/>
              <a:t>評估指標</a:t>
            </a:r>
            <a:endParaRPr/>
          </a:p>
        </p:txBody>
      </p:sp>
      <p:grpSp>
        <p:nvGrpSpPr>
          <p:cNvPr id="177" name="Google Shape;177;g2375efc98b5_0_102"/>
          <p:cNvGrpSpPr/>
          <p:nvPr/>
        </p:nvGrpSpPr>
        <p:grpSpPr>
          <a:xfrm>
            <a:off x="3701165" y="1491396"/>
            <a:ext cx="195540" cy="422753"/>
            <a:chOff x="4584850" y="4399275"/>
            <a:chExt cx="225875" cy="481825"/>
          </a:xfrm>
        </p:grpSpPr>
        <p:sp>
          <p:nvSpPr>
            <p:cNvPr id="178" name="Google Shape;178;g2375efc98b5_0_102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9" name="Google Shape;179;g2375efc98b5_0_102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0" name="Google Shape;180;g2375efc98b5_0_102"/>
          <p:cNvSpPr txBox="1"/>
          <p:nvPr/>
        </p:nvSpPr>
        <p:spPr>
          <a:xfrm>
            <a:off x="4269541" y="1952795"/>
            <a:ext cx="1771500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評估指</a:t>
            </a:r>
            <a:endParaRPr sz="28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1" name="Google Shape;181;g2375efc98b5_0_102"/>
          <p:cNvSpPr txBox="1"/>
          <p:nvPr/>
        </p:nvSpPr>
        <p:spPr>
          <a:xfrm>
            <a:off x="6982650" y="1316588"/>
            <a:ext cx="16899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準確率 (Accuracy)</a:t>
            </a:r>
            <a:endParaRPr sz="24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" name="Google Shape;182;g2375efc98b5_0_102"/>
          <p:cNvSpPr txBox="1"/>
          <p:nvPr/>
        </p:nvSpPr>
        <p:spPr>
          <a:xfrm>
            <a:off x="6982650" y="2979563"/>
            <a:ext cx="16899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精確率 (Precision)</a:t>
            </a:r>
            <a:endParaRPr sz="24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3" name="Google Shape;183;g2375efc98b5_0_102"/>
          <p:cNvSpPr txBox="1"/>
          <p:nvPr/>
        </p:nvSpPr>
        <p:spPr>
          <a:xfrm>
            <a:off x="6982650" y="4560713"/>
            <a:ext cx="16899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召回率 (Recall)</a:t>
            </a:r>
            <a:endParaRPr sz="24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84" name="Google Shape;184;g2375efc98b5_0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2550" y="1037850"/>
            <a:ext cx="3138450" cy="1072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2375efc98b5_0_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2550" y="2638425"/>
            <a:ext cx="3138450" cy="1106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2375efc98b5_0_1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89200" y="4273649"/>
            <a:ext cx="3105150" cy="1104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7" name="Google Shape;187;g2375efc98b5_0_102"/>
          <p:cNvGraphicFramePr/>
          <p:nvPr/>
        </p:nvGraphicFramePr>
        <p:xfrm>
          <a:off x="402250" y="2278575"/>
          <a:ext cx="6086475" cy="2629475"/>
        </p:xfrm>
        <a:graphic>
          <a:graphicData uri="http://schemas.openxmlformats.org/drawingml/2006/table">
            <a:tbl>
              <a:tblPr>
                <a:noFill/>
                <a:tableStyleId>{CC857E5A-B810-4241-A5EC-4F654868ABC2}</a:tableStyleId>
              </a:tblPr>
              <a:tblGrid>
                <a:gridCol w="2028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8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8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9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Positive</a:t>
                      </a:r>
                      <a:endParaRPr sz="2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Negative</a:t>
                      </a:r>
                      <a:endParaRPr sz="2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5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Positive</a:t>
                      </a:r>
                      <a:endParaRPr sz="2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True Positive </a:t>
                      </a:r>
                      <a:endParaRPr sz="2000">
                        <a:solidFill>
                          <a:srgbClr val="292929"/>
                        </a:solidFill>
                        <a:highlight>
                          <a:srgbClr val="FFFFFF"/>
                        </a:highlight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(TP)</a:t>
                      </a:r>
                      <a:endParaRPr sz="2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False Positive (FP)</a:t>
                      </a:r>
                      <a:endParaRPr sz="2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5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Negative</a:t>
                      </a:r>
                      <a:endParaRPr sz="2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False Negative</a:t>
                      </a:r>
                      <a:endParaRPr sz="2000">
                        <a:solidFill>
                          <a:srgbClr val="292929"/>
                        </a:solidFill>
                        <a:highlight>
                          <a:srgbClr val="FFFFFF"/>
                        </a:highlight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 (FN)</a:t>
                      </a:r>
                      <a:endParaRPr sz="2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True Negative</a:t>
                      </a:r>
                      <a:endParaRPr sz="2000">
                        <a:solidFill>
                          <a:srgbClr val="292929"/>
                        </a:solidFill>
                        <a:highlight>
                          <a:srgbClr val="FFFFFF"/>
                        </a:highlight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>
                          <a:solidFill>
                            <a:srgbClr val="292929"/>
                          </a:solidFill>
                          <a:highlight>
                            <a:srgbClr val="FFFFFF"/>
                          </a:highlight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(TN)</a:t>
                      </a:r>
                      <a:endParaRPr sz="2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8" name="Google Shape;188;g2375efc98b5_0_102"/>
          <p:cNvSpPr txBox="1"/>
          <p:nvPr/>
        </p:nvSpPr>
        <p:spPr>
          <a:xfrm>
            <a:off x="402250" y="1593413"/>
            <a:ext cx="16899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混餚矩陣</a:t>
            </a:r>
            <a:endParaRPr sz="24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38ce8a48c2_0_24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/>
              <a:t>資料前處理</a:t>
            </a:r>
            <a:endParaRPr/>
          </a:p>
        </p:txBody>
      </p:sp>
      <p:sp>
        <p:nvSpPr>
          <p:cNvPr id="194" name="Google Shape;194;g238ce8a48c2_0_24"/>
          <p:cNvSpPr txBox="1"/>
          <p:nvPr/>
        </p:nvSpPr>
        <p:spPr>
          <a:xfrm>
            <a:off x="5245977" y="2690055"/>
            <a:ext cx="21747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g238ce8a48c2_0_24"/>
          <p:cNvSpPr txBox="1"/>
          <p:nvPr/>
        </p:nvSpPr>
        <p:spPr>
          <a:xfrm>
            <a:off x="5245977" y="3824826"/>
            <a:ext cx="21747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6" name="Google Shape;196;g238ce8a48c2_0_24"/>
          <p:cNvGrpSpPr/>
          <p:nvPr/>
        </p:nvGrpSpPr>
        <p:grpSpPr>
          <a:xfrm>
            <a:off x="1183650" y="1845275"/>
            <a:ext cx="9267300" cy="3412425"/>
            <a:chOff x="897900" y="1407125"/>
            <a:chExt cx="9267300" cy="3412425"/>
          </a:xfrm>
        </p:grpSpPr>
        <p:sp>
          <p:nvSpPr>
            <p:cNvPr id="197" name="Google Shape;197;g238ce8a48c2_0_24"/>
            <p:cNvSpPr/>
            <p:nvPr/>
          </p:nvSpPr>
          <p:spPr>
            <a:xfrm>
              <a:off x="897900" y="3680450"/>
              <a:ext cx="9267300" cy="1139100"/>
            </a:xfrm>
            <a:prstGeom prst="roundRect">
              <a:avLst>
                <a:gd name="adj" fmla="val 50000"/>
              </a:avLst>
            </a:prstGeom>
            <a:solidFill>
              <a:srgbClr val="32AA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g238ce8a48c2_0_24"/>
            <p:cNvSpPr/>
            <p:nvPr/>
          </p:nvSpPr>
          <p:spPr>
            <a:xfrm>
              <a:off x="897900" y="2544025"/>
              <a:ext cx="9267300" cy="1139100"/>
            </a:xfrm>
            <a:prstGeom prst="roundRect">
              <a:avLst>
                <a:gd name="adj" fmla="val 50000"/>
              </a:avLst>
            </a:prstGeom>
            <a:solidFill>
              <a:srgbClr val="FFC6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g238ce8a48c2_0_24"/>
            <p:cNvSpPr/>
            <p:nvPr/>
          </p:nvSpPr>
          <p:spPr>
            <a:xfrm>
              <a:off x="897900" y="1407125"/>
              <a:ext cx="9267300" cy="1139100"/>
            </a:xfrm>
            <a:prstGeom prst="roundRect">
              <a:avLst>
                <a:gd name="adj" fmla="val 50000"/>
              </a:avLst>
            </a:prstGeom>
            <a:solidFill>
              <a:srgbClr val="FF8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g238ce8a48c2_0_24"/>
            <p:cNvSpPr txBox="1"/>
            <p:nvPr/>
          </p:nvSpPr>
          <p:spPr>
            <a:xfrm>
              <a:off x="2302999" y="1577983"/>
              <a:ext cx="2537700" cy="8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800" dirty="0">
                  <a:solidFill>
                    <a:srgbClr val="FFFFFF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資料清洗</a:t>
              </a:r>
              <a:endParaRPr sz="2800" dirty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01" name="Google Shape;201;g238ce8a48c2_0_24"/>
            <p:cNvSpPr txBox="1"/>
            <p:nvPr/>
          </p:nvSpPr>
          <p:spPr>
            <a:xfrm>
              <a:off x="5245974" y="1555275"/>
              <a:ext cx="2831100" cy="84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處理缺漏值、噪音</a:t>
              </a:r>
              <a:endPara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g238ce8a48c2_0_24"/>
            <p:cNvSpPr txBox="1"/>
            <p:nvPr/>
          </p:nvSpPr>
          <p:spPr>
            <a:xfrm>
              <a:off x="2302999" y="2690031"/>
              <a:ext cx="2537700" cy="84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800" dirty="0">
                  <a:solidFill>
                    <a:srgbClr val="FFFFFF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特徵選擇</a:t>
              </a:r>
              <a:endParaRPr sz="2800" dirty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03" name="Google Shape;203;g238ce8a48c2_0_24"/>
            <p:cNvSpPr txBox="1"/>
            <p:nvPr/>
          </p:nvSpPr>
          <p:spPr>
            <a:xfrm>
              <a:off x="2302999" y="3847477"/>
              <a:ext cx="2537700" cy="8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800" dirty="0">
                  <a:solidFill>
                    <a:srgbClr val="FFFFFF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資料轉換</a:t>
              </a:r>
              <a:endParaRPr sz="2800" dirty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04" name="Google Shape;204;g238ce8a48c2_0_24"/>
            <p:cNvSpPr/>
            <p:nvPr/>
          </p:nvSpPr>
          <p:spPr>
            <a:xfrm>
              <a:off x="1031964" y="1529613"/>
              <a:ext cx="865660" cy="898762"/>
            </a:xfrm>
            <a:custGeom>
              <a:avLst/>
              <a:gdLst/>
              <a:ahLst/>
              <a:cxnLst/>
              <a:rect l="l" t="t" r="r" b="b"/>
              <a:pathLst>
                <a:path w="20028" h="20027" extrusionOk="0">
                  <a:moveTo>
                    <a:pt x="10014" y="0"/>
                  </a:moveTo>
                  <a:cubicBezTo>
                    <a:pt x="4478" y="0"/>
                    <a:pt x="1" y="4489"/>
                    <a:pt x="1" y="10014"/>
                  </a:cubicBezTo>
                  <a:cubicBezTo>
                    <a:pt x="1" y="15550"/>
                    <a:pt x="4478" y="20027"/>
                    <a:pt x="10014" y="20027"/>
                  </a:cubicBezTo>
                  <a:cubicBezTo>
                    <a:pt x="15550" y="20027"/>
                    <a:pt x="20027" y="15550"/>
                    <a:pt x="20027" y="10014"/>
                  </a:cubicBezTo>
                  <a:cubicBezTo>
                    <a:pt x="20027" y="4489"/>
                    <a:pt x="15550" y="0"/>
                    <a:pt x="10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g238ce8a48c2_0_24"/>
            <p:cNvSpPr/>
            <p:nvPr/>
          </p:nvSpPr>
          <p:spPr>
            <a:xfrm>
              <a:off x="1031964" y="3798836"/>
              <a:ext cx="865660" cy="898762"/>
            </a:xfrm>
            <a:custGeom>
              <a:avLst/>
              <a:gdLst/>
              <a:ahLst/>
              <a:cxnLst/>
              <a:rect l="l" t="t" r="r" b="b"/>
              <a:pathLst>
                <a:path w="20028" h="20027" extrusionOk="0">
                  <a:moveTo>
                    <a:pt x="10014" y="0"/>
                  </a:moveTo>
                  <a:cubicBezTo>
                    <a:pt x="4478" y="0"/>
                    <a:pt x="1" y="4489"/>
                    <a:pt x="1" y="10014"/>
                  </a:cubicBezTo>
                  <a:cubicBezTo>
                    <a:pt x="1" y="15550"/>
                    <a:pt x="4478" y="20027"/>
                    <a:pt x="10014" y="20027"/>
                  </a:cubicBezTo>
                  <a:cubicBezTo>
                    <a:pt x="15550" y="20027"/>
                    <a:pt x="20027" y="15550"/>
                    <a:pt x="20027" y="10014"/>
                  </a:cubicBezTo>
                  <a:cubicBezTo>
                    <a:pt x="20027" y="4489"/>
                    <a:pt x="15550" y="0"/>
                    <a:pt x="10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" name="Google Shape;206;g238ce8a48c2_0_24"/>
            <p:cNvGrpSpPr/>
            <p:nvPr/>
          </p:nvGrpSpPr>
          <p:grpSpPr>
            <a:xfrm>
              <a:off x="1223480" y="1764328"/>
              <a:ext cx="481738" cy="500147"/>
              <a:chOff x="-3137650" y="2408950"/>
              <a:chExt cx="291450" cy="292125"/>
            </a:xfrm>
          </p:grpSpPr>
          <p:sp>
            <p:nvSpPr>
              <p:cNvPr id="207" name="Google Shape;207;g238ce8a48c2_0_24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rgbClr val="FF8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g238ce8a48c2_0_24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rgbClr val="FF8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g238ce8a48c2_0_24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8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g238ce8a48c2_0_24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8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g238ce8a48c2_0_24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rgbClr val="FF8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" name="Google Shape;212;g238ce8a48c2_0_24"/>
            <p:cNvGrpSpPr/>
            <p:nvPr/>
          </p:nvGrpSpPr>
          <p:grpSpPr>
            <a:xfrm>
              <a:off x="1223661" y="4004194"/>
              <a:ext cx="481698" cy="489519"/>
              <a:chOff x="-6713450" y="2397900"/>
              <a:chExt cx="295375" cy="291450"/>
            </a:xfrm>
          </p:grpSpPr>
          <p:sp>
            <p:nvSpPr>
              <p:cNvPr id="213" name="Google Shape;213;g238ce8a48c2_0_24"/>
              <p:cNvSpPr/>
              <p:nvPr/>
            </p:nvSpPr>
            <p:spPr>
              <a:xfrm>
                <a:off x="-6628400" y="2465650"/>
                <a:ext cx="69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694" extrusionOk="0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lnTo>
                      <a:pt x="2427" y="693"/>
                    </a:lnTo>
                    <a:cubicBezTo>
                      <a:pt x="2616" y="693"/>
                      <a:pt x="2773" y="536"/>
                      <a:pt x="2773" y="347"/>
                    </a:cubicBezTo>
                    <a:cubicBezTo>
                      <a:pt x="2773" y="158"/>
                      <a:pt x="2616" y="0"/>
                      <a:pt x="2427" y="0"/>
                    </a:cubicBezTo>
                    <a:close/>
                  </a:path>
                </a:pathLst>
              </a:custGeom>
              <a:solidFill>
                <a:srgbClr val="32AA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g238ce8a48c2_0_24"/>
              <p:cNvSpPr/>
              <p:nvPr/>
            </p:nvSpPr>
            <p:spPr>
              <a:xfrm>
                <a:off x="-6713450" y="2397900"/>
                <a:ext cx="29537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658" extrusionOk="0">
                    <a:moveTo>
                      <a:pt x="2048" y="1167"/>
                    </a:moveTo>
                    <a:lnTo>
                      <a:pt x="2048" y="2017"/>
                    </a:lnTo>
                    <a:lnTo>
                      <a:pt x="1166" y="2017"/>
                    </a:lnTo>
                    <a:lnTo>
                      <a:pt x="2048" y="1167"/>
                    </a:lnTo>
                    <a:close/>
                    <a:moveTo>
                      <a:pt x="10330" y="2773"/>
                    </a:moveTo>
                    <a:cubicBezTo>
                      <a:pt x="10507" y="2773"/>
                      <a:pt x="10680" y="2836"/>
                      <a:pt x="10806" y="2962"/>
                    </a:cubicBezTo>
                    <a:cubicBezTo>
                      <a:pt x="11058" y="3246"/>
                      <a:pt x="11058" y="3687"/>
                      <a:pt x="10775" y="3908"/>
                    </a:cubicBezTo>
                    <a:lnTo>
                      <a:pt x="10176" y="4506"/>
                    </a:lnTo>
                    <a:lnTo>
                      <a:pt x="9231" y="3561"/>
                    </a:lnTo>
                    <a:lnTo>
                      <a:pt x="9830" y="2962"/>
                    </a:lnTo>
                    <a:cubicBezTo>
                      <a:pt x="9972" y="2836"/>
                      <a:pt x="10153" y="2773"/>
                      <a:pt x="10330" y="2773"/>
                    </a:cubicBezTo>
                    <a:close/>
                    <a:moveTo>
                      <a:pt x="8727" y="4034"/>
                    </a:moveTo>
                    <a:lnTo>
                      <a:pt x="9672" y="4979"/>
                    </a:lnTo>
                    <a:cubicBezTo>
                      <a:pt x="8538" y="6207"/>
                      <a:pt x="7026" y="7688"/>
                      <a:pt x="5892" y="8854"/>
                    </a:cubicBezTo>
                    <a:lnTo>
                      <a:pt x="4915" y="7846"/>
                    </a:lnTo>
                    <a:lnTo>
                      <a:pt x="8727" y="4034"/>
                    </a:lnTo>
                    <a:close/>
                    <a:moveTo>
                      <a:pt x="4600" y="8539"/>
                    </a:moveTo>
                    <a:lnTo>
                      <a:pt x="5230" y="9169"/>
                    </a:lnTo>
                    <a:lnTo>
                      <a:pt x="4285" y="9421"/>
                    </a:lnTo>
                    <a:cubicBezTo>
                      <a:pt x="4348" y="9232"/>
                      <a:pt x="4505" y="8728"/>
                      <a:pt x="4600" y="8539"/>
                    </a:cubicBezTo>
                    <a:close/>
                    <a:moveTo>
                      <a:pt x="7908" y="694"/>
                    </a:moveTo>
                    <a:cubicBezTo>
                      <a:pt x="8097" y="694"/>
                      <a:pt x="8255" y="852"/>
                      <a:pt x="8255" y="1041"/>
                    </a:cubicBezTo>
                    <a:lnTo>
                      <a:pt x="8255" y="3592"/>
                    </a:lnTo>
                    <a:lnTo>
                      <a:pt x="7467" y="4380"/>
                    </a:lnTo>
                    <a:cubicBezTo>
                      <a:pt x="7435" y="4286"/>
                      <a:pt x="7309" y="4160"/>
                      <a:pt x="7152" y="4160"/>
                    </a:cubicBezTo>
                    <a:lnTo>
                      <a:pt x="1733" y="4160"/>
                    </a:lnTo>
                    <a:cubicBezTo>
                      <a:pt x="1512" y="4160"/>
                      <a:pt x="1386" y="4317"/>
                      <a:pt x="1386" y="4506"/>
                    </a:cubicBezTo>
                    <a:cubicBezTo>
                      <a:pt x="1386" y="4695"/>
                      <a:pt x="1512" y="4853"/>
                      <a:pt x="1733" y="4853"/>
                    </a:cubicBezTo>
                    <a:lnTo>
                      <a:pt x="6994" y="4853"/>
                    </a:lnTo>
                    <a:lnTo>
                      <a:pt x="6333" y="5546"/>
                    </a:lnTo>
                    <a:lnTo>
                      <a:pt x="1733" y="5546"/>
                    </a:lnTo>
                    <a:cubicBezTo>
                      <a:pt x="1512" y="5546"/>
                      <a:pt x="1355" y="5703"/>
                      <a:pt x="1355" y="5892"/>
                    </a:cubicBezTo>
                    <a:cubicBezTo>
                      <a:pt x="1355" y="6081"/>
                      <a:pt x="1512" y="6239"/>
                      <a:pt x="1733" y="6239"/>
                    </a:cubicBezTo>
                    <a:lnTo>
                      <a:pt x="5608" y="6239"/>
                    </a:lnTo>
                    <a:lnTo>
                      <a:pt x="4947" y="6901"/>
                    </a:lnTo>
                    <a:lnTo>
                      <a:pt x="1733" y="6901"/>
                    </a:lnTo>
                    <a:cubicBezTo>
                      <a:pt x="1512" y="6901"/>
                      <a:pt x="1355" y="7058"/>
                      <a:pt x="1355" y="7279"/>
                    </a:cubicBezTo>
                    <a:cubicBezTo>
                      <a:pt x="1355" y="7468"/>
                      <a:pt x="1512" y="7625"/>
                      <a:pt x="1733" y="7625"/>
                    </a:cubicBezTo>
                    <a:lnTo>
                      <a:pt x="4285" y="7625"/>
                    </a:lnTo>
                    <a:cubicBezTo>
                      <a:pt x="4190" y="7688"/>
                      <a:pt x="4159" y="7751"/>
                      <a:pt x="4127" y="7814"/>
                    </a:cubicBezTo>
                    <a:lnTo>
                      <a:pt x="3970" y="8287"/>
                    </a:lnTo>
                    <a:lnTo>
                      <a:pt x="1733" y="8287"/>
                    </a:lnTo>
                    <a:cubicBezTo>
                      <a:pt x="1512" y="8287"/>
                      <a:pt x="1355" y="8444"/>
                      <a:pt x="1355" y="8633"/>
                    </a:cubicBezTo>
                    <a:cubicBezTo>
                      <a:pt x="1355" y="8854"/>
                      <a:pt x="1512" y="9011"/>
                      <a:pt x="1733" y="9011"/>
                    </a:cubicBezTo>
                    <a:lnTo>
                      <a:pt x="3718" y="9011"/>
                    </a:lnTo>
                    <a:lnTo>
                      <a:pt x="3466" y="9893"/>
                    </a:lnTo>
                    <a:cubicBezTo>
                      <a:pt x="3385" y="10136"/>
                      <a:pt x="3557" y="10355"/>
                      <a:pt x="3766" y="10355"/>
                    </a:cubicBezTo>
                    <a:cubicBezTo>
                      <a:pt x="3802" y="10355"/>
                      <a:pt x="3839" y="10348"/>
                      <a:pt x="3875" y="10335"/>
                    </a:cubicBezTo>
                    <a:lnTo>
                      <a:pt x="6018" y="9704"/>
                    </a:lnTo>
                    <a:cubicBezTo>
                      <a:pt x="6049" y="9704"/>
                      <a:pt x="6144" y="9673"/>
                      <a:pt x="6175" y="9641"/>
                    </a:cubicBezTo>
                    <a:lnTo>
                      <a:pt x="8286" y="7499"/>
                    </a:lnTo>
                    <a:lnTo>
                      <a:pt x="8286" y="10681"/>
                    </a:lnTo>
                    <a:cubicBezTo>
                      <a:pt x="8255" y="10839"/>
                      <a:pt x="8097" y="10996"/>
                      <a:pt x="7908" y="10996"/>
                    </a:cubicBezTo>
                    <a:lnTo>
                      <a:pt x="1040" y="10996"/>
                    </a:lnTo>
                    <a:cubicBezTo>
                      <a:pt x="851" y="10996"/>
                      <a:pt x="693" y="10839"/>
                      <a:pt x="693" y="10650"/>
                    </a:cubicBezTo>
                    <a:lnTo>
                      <a:pt x="693" y="2742"/>
                    </a:lnTo>
                    <a:lnTo>
                      <a:pt x="2395" y="2742"/>
                    </a:lnTo>
                    <a:cubicBezTo>
                      <a:pt x="2584" y="2742"/>
                      <a:pt x="2741" y="2584"/>
                      <a:pt x="2741" y="2395"/>
                    </a:cubicBezTo>
                    <a:lnTo>
                      <a:pt x="2741" y="694"/>
                    </a:lnTo>
                    <a:close/>
                    <a:moveTo>
                      <a:pt x="2363" y="1"/>
                    </a:moveTo>
                    <a:cubicBezTo>
                      <a:pt x="2237" y="1"/>
                      <a:pt x="2143" y="64"/>
                      <a:pt x="2111" y="127"/>
                    </a:cubicBezTo>
                    <a:lnTo>
                      <a:pt x="158" y="2112"/>
                    </a:lnTo>
                    <a:cubicBezTo>
                      <a:pt x="63" y="2175"/>
                      <a:pt x="0" y="2269"/>
                      <a:pt x="0" y="2364"/>
                    </a:cubicBezTo>
                    <a:lnTo>
                      <a:pt x="0" y="10650"/>
                    </a:lnTo>
                    <a:cubicBezTo>
                      <a:pt x="0" y="11217"/>
                      <a:pt x="473" y="11658"/>
                      <a:pt x="1008" y="11658"/>
                    </a:cubicBezTo>
                    <a:lnTo>
                      <a:pt x="7908" y="11658"/>
                    </a:lnTo>
                    <a:cubicBezTo>
                      <a:pt x="8444" y="11658"/>
                      <a:pt x="8916" y="11217"/>
                      <a:pt x="8916" y="10650"/>
                    </a:cubicBezTo>
                    <a:lnTo>
                      <a:pt x="8916" y="6774"/>
                    </a:lnTo>
                    <a:lnTo>
                      <a:pt x="11279" y="4412"/>
                    </a:lnTo>
                    <a:cubicBezTo>
                      <a:pt x="11815" y="3876"/>
                      <a:pt x="11815" y="3025"/>
                      <a:pt x="11279" y="2490"/>
                    </a:cubicBezTo>
                    <a:cubicBezTo>
                      <a:pt x="11011" y="2222"/>
                      <a:pt x="10657" y="2088"/>
                      <a:pt x="10306" y="2088"/>
                    </a:cubicBezTo>
                    <a:cubicBezTo>
                      <a:pt x="9956" y="2088"/>
                      <a:pt x="9609" y="2222"/>
                      <a:pt x="9357" y="2490"/>
                    </a:cubicBezTo>
                    <a:lnTo>
                      <a:pt x="8916" y="2931"/>
                    </a:lnTo>
                    <a:lnTo>
                      <a:pt x="8916" y="1041"/>
                    </a:ln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solidFill>
                <a:srgbClr val="32AA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g238ce8a48c2_0_24"/>
            <p:cNvSpPr/>
            <p:nvPr/>
          </p:nvSpPr>
          <p:spPr>
            <a:xfrm>
              <a:off x="1032064" y="2663961"/>
              <a:ext cx="865660" cy="898762"/>
            </a:xfrm>
            <a:custGeom>
              <a:avLst/>
              <a:gdLst/>
              <a:ahLst/>
              <a:cxnLst/>
              <a:rect l="l" t="t" r="r" b="b"/>
              <a:pathLst>
                <a:path w="20028" h="20027" extrusionOk="0">
                  <a:moveTo>
                    <a:pt x="10014" y="0"/>
                  </a:moveTo>
                  <a:cubicBezTo>
                    <a:pt x="4478" y="0"/>
                    <a:pt x="1" y="4489"/>
                    <a:pt x="1" y="10014"/>
                  </a:cubicBezTo>
                  <a:cubicBezTo>
                    <a:pt x="1" y="15550"/>
                    <a:pt x="4478" y="20027"/>
                    <a:pt x="10014" y="20027"/>
                  </a:cubicBezTo>
                  <a:cubicBezTo>
                    <a:pt x="15550" y="20027"/>
                    <a:pt x="20027" y="15550"/>
                    <a:pt x="20027" y="10014"/>
                  </a:cubicBezTo>
                  <a:cubicBezTo>
                    <a:pt x="20027" y="4489"/>
                    <a:pt x="15550" y="0"/>
                    <a:pt x="10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" name="Google Shape;216;g238ce8a48c2_0_24"/>
            <p:cNvGrpSpPr/>
            <p:nvPr/>
          </p:nvGrpSpPr>
          <p:grpSpPr>
            <a:xfrm>
              <a:off x="1224045" y="2863238"/>
              <a:ext cx="481724" cy="500179"/>
              <a:chOff x="1487200" y="4993750"/>
              <a:chExt cx="483125" cy="483125"/>
            </a:xfrm>
          </p:grpSpPr>
          <p:sp>
            <p:nvSpPr>
              <p:cNvPr id="217" name="Google Shape;217;g238ce8a48c2_0_24"/>
              <p:cNvSpPr/>
              <p:nvPr/>
            </p:nvSpPr>
            <p:spPr>
              <a:xfrm>
                <a:off x="148720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2"/>
                      <a:pt x="11822" y="18193"/>
                      <a:pt x="9661" y="18193"/>
                    </a:cubicBezTo>
                    <a:cubicBezTo>
                      <a:pt x="7500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FFC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18" name="Google Shape;218;g238ce8a48c2_0_24"/>
              <p:cNvSpPr/>
              <p:nvPr/>
            </p:nvSpPr>
            <p:spPr>
              <a:xfrm>
                <a:off x="1602600" y="5143950"/>
                <a:ext cx="250350" cy="18272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309" extrusionOk="0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FFC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375efc98b5_0_97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/>
              <a:t>何謂分類？</a:t>
            </a:r>
            <a:endParaRPr/>
          </a:p>
        </p:txBody>
      </p:sp>
      <p:graphicFrame>
        <p:nvGraphicFramePr>
          <p:cNvPr id="103" name="Google Shape;103;g2375efc98b5_0_97"/>
          <p:cNvGraphicFramePr/>
          <p:nvPr/>
        </p:nvGraphicFramePr>
        <p:xfrm>
          <a:off x="459749" y="1688819"/>
          <a:ext cx="6978925" cy="4229325"/>
        </p:xfrm>
        <a:graphic>
          <a:graphicData uri="http://schemas.openxmlformats.org/drawingml/2006/table">
            <a:tbl>
              <a:tblPr firstRow="1" bandRow="1">
                <a:noFill/>
                <a:tableStyleId>{096C7A01-A04E-46DF-8277-77A8845F3548}</a:tableStyleId>
              </a:tblPr>
              <a:tblGrid>
                <a:gridCol w="6978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78375">
                <a:tc>
                  <a:txBody>
                    <a:bodyPr/>
                    <a:lstStyle/>
                    <a:p>
                      <a:pPr marL="285750" lvl="0" indent="-3238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Char char="•"/>
                      </a:pPr>
                      <a:r>
                        <a:rPr lang="zh-TW" sz="2400" b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分類 = 監督式學習</a:t>
                      </a:r>
                      <a:endParaRPr sz="2400" b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285750" lvl="0" indent="-3238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Char char="•"/>
                      </a:pPr>
                      <a:r>
                        <a:rPr lang="zh-TW" sz="2400" b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帶有類標籤的樣本訓練集</a:t>
                      </a:r>
                      <a:endParaRPr sz="2400" b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285750" lvl="0" indent="-3238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Char char="•"/>
                      </a:pPr>
                      <a:r>
                        <a:rPr lang="zh-TW" sz="2400" b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根據訓練集對新數據進行分類</a:t>
                      </a:r>
                      <a:endParaRPr sz="24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B7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50950">
                <a:tc>
                  <a:txBody>
                    <a:bodyPr/>
                    <a:lstStyle/>
                    <a:p>
                      <a:pPr marL="228600" lvl="0" indent="-203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Char char="•"/>
                      </a:pPr>
                      <a:r>
                        <a:rPr lang="zh-TW" sz="24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目標：預測新樣本的分類標籤</a:t>
                      </a:r>
                      <a:endParaRPr sz="24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228600" lvl="0" indent="-203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Char char="•"/>
                      </a:pPr>
                      <a:r>
                        <a:rPr lang="zh-TW" sz="24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輸入：一組訓練樣本，每個樣本都要貼類標籤</a:t>
                      </a:r>
                      <a:endParaRPr sz="24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228600" lvl="0" indent="-203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Char char="•"/>
                      </a:pPr>
                      <a:r>
                        <a:rPr lang="zh-TW" sz="24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輸出：基於訓練集和分類標籤的模型（分類器）</a:t>
                      </a:r>
                      <a:endParaRPr sz="24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E3D0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4" name="Google Shape;104;g2375efc98b5_0_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8674" y="1693517"/>
            <a:ext cx="4219926" cy="421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38ce8a48c2_0_0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/>
              <a:t>分類之應用</a:t>
            </a:r>
            <a:endParaRPr/>
          </a:p>
        </p:txBody>
      </p:sp>
      <p:pic>
        <p:nvPicPr>
          <p:cNvPr id="110" name="Google Shape;110;g238ce8a48c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0000" y="1147750"/>
            <a:ext cx="4143101" cy="2762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238ce8a48c2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3088" y="2233600"/>
            <a:ext cx="3794937" cy="284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238ce8a48c2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0000" y="3909825"/>
            <a:ext cx="4143100" cy="267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375efc98b5_0_115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/>
              <a:t>監督式學習</a:t>
            </a:r>
            <a:endParaRPr/>
          </a:p>
        </p:txBody>
      </p:sp>
      <p:pic>
        <p:nvPicPr>
          <p:cNvPr id="118" name="Google Shape;118;g2375efc98b5_0_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525" y="1157379"/>
            <a:ext cx="8851802" cy="4979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8ce8a48c2_0_29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/>
              <a:t>決策樹</a:t>
            </a:r>
            <a:endParaRPr/>
          </a:p>
        </p:txBody>
      </p:sp>
      <p:sp>
        <p:nvSpPr>
          <p:cNvPr id="124" name="Google Shape;124;g238ce8a48c2_0_29"/>
          <p:cNvSpPr txBox="1"/>
          <p:nvPr/>
        </p:nvSpPr>
        <p:spPr>
          <a:xfrm>
            <a:off x="6365625" y="5657850"/>
            <a:ext cx="54264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icrosoft JhengHei"/>
              <a:buChar char="◎"/>
            </a:pPr>
            <a:r>
              <a:rPr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資料來源：</a:t>
            </a:r>
            <a:r>
              <a:rPr lang="zh-TW" u="sng">
                <a:solidFill>
                  <a:srgbClr val="0563C1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https://ithelp.ithome.com.tw/articles/10271143</a:t>
            </a:r>
            <a:endParaRPr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25" name="Google Shape;125;g238ce8a48c2_0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07979"/>
            <a:ext cx="6862094" cy="3543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38ce8a48c2_0_7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/>
              <a:t>分類過程</a:t>
            </a:r>
            <a:endParaRPr/>
          </a:p>
        </p:txBody>
      </p:sp>
      <p:sp>
        <p:nvSpPr>
          <p:cNvPr id="131" name="Google Shape;131;g238ce8a48c2_0_7"/>
          <p:cNvSpPr/>
          <p:nvPr/>
        </p:nvSpPr>
        <p:spPr>
          <a:xfrm>
            <a:off x="4332582" y="3977894"/>
            <a:ext cx="4183800" cy="974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238ce8a48c2_0_7"/>
          <p:cNvSpPr/>
          <p:nvPr/>
        </p:nvSpPr>
        <p:spPr>
          <a:xfrm>
            <a:off x="4260320" y="1853002"/>
            <a:ext cx="4312200" cy="9741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238ce8a48c2_0_7"/>
          <p:cNvSpPr/>
          <p:nvPr/>
        </p:nvSpPr>
        <p:spPr>
          <a:xfrm>
            <a:off x="5175999" y="2079650"/>
            <a:ext cx="30477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模型構建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4" name="Google Shape;134;g238ce8a48c2_0_7"/>
          <p:cNvCxnSpPr/>
          <p:nvPr/>
        </p:nvCxnSpPr>
        <p:spPr>
          <a:xfrm rot="10800000" flipH="1">
            <a:off x="2239975" y="2299764"/>
            <a:ext cx="2010900" cy="1884000"/>
          </a:xfrm>
          <a:prstGeom prst="straightConnector1">
            <a:avLst/>
          </a:prstGeom>
          <a:noFill/>
          <a:ln w="28575" cap="flat" cmpd="sng">
            <a:solidFill>
              <a:srgbClr val="FFC64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5" name="Google Shape;135;g238ce8a48c2_0_7"/>
          <p:cNvSpPr/>
          <p:nvPr/>
        </p:nvSpPr>
        <p:spPr>
          <a:xfrm>
            <a:off x="4128000" y="1771650"/>
            <a:ext cx="1047900" cy="11367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FFC6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 b="1">
                <a:solidFill>
                  <a:srgbClr val="FFC64E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100" b="1">
              <a:solidFill>
                <a:srgbClr val="FFC64E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6" name="Google Shape;136;g238ce8a48c2_0_7"/>
          <p:cNvSpPr/>
          <p:nvPr/>
        </p:nvSpPr>
        <p:spPr>
          <a:xfrm>
            <a:off x="5141266" y="4204327"/>
            <a:ext cx="29571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模型使用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7" name="Google Shape;137;g238ce8a48c2_0_7"/>
          <p:cNvCxnSpPr/>
          <p:nvPr/>
        </p:nvCxnSpPr>
        <p:spPr>
          <a:xfrm>
            <a:off x="2316175" y="3809774"/>
            <a:ext cx="1887900" cy="580800"/>
          </a:xfrm>
          <a:prstGeom prst="straightConnector1">
            <a:avLst/>
          </a:prstGeom>
          <a:noFill/>
          <a:ln w="28575" cap="flat" cmpd="sng">
            <a:solidFill>
              <a:srgbClr val="5FD0D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8" name="Google Shape;138;g238ce8a48c2_0_7"/>
          <p:cNvSpPr/>
          <p:nvPr/>
        </p:nvSpPr>
        <p:spPr>
          <a:xfrm>
            <a:off x="4204200" y="3896375"/>
            <a:ext cx="1047900" cy="11367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5FD0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 b="1">
                <a:solidFill>
                  <a:srgbClr val="5FD0DB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100" b="1">
              <a:solidFill>
                <a:srgbClr val="5FD0DB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9" name="Google Shape;139;g238ce8a48c2_0_7"/>
          <p:cNvSpPr/>
          <p:nvPr/>
        </p:nvSpPr>
        <p:spPr>
          <a:xfrm>
            <a:off x="681366" y="2230563"/>
            <a:ext cx="2500800" cy="30273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D55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g238ce8a48c2_0_7"/>
          <p:cNvGrpSpPr/>
          <p:nvPr/>
        </p:nvGrpSpPr>
        <p:grpSpPr>
          <a:xfrm>
            <a:off x="1545758" y="2923561"/>
            <a:ext cx="772146" cy="906448"/>
            <a:chOff x="-2571737" y="2403625"/>
            <a:chExt cx="292225" cy="291425"/>
          </a:xfrm>
        </p:grpSpPr>
        <p:sp>
          <p:nvSpPr>
            <p:cNvPr id="141" name="Google Shape;141;g238ce8a48c2_0_7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D55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g238ce8a48c2_0_7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D55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g238ce8a48c2_0_7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D55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g238ce8a48c2_0_7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D55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g238ce8a48c2_0_7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D55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g238ce8a48c2_0_7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D55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g238ce8a48c2_0_7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D55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g238ce8a48c2_0_7"/>
          <p:cNvSpPr/>
          <p:nvPr/>
        </p:nvSpPr>
        <p:spPr>
          <a:xfrm>
            <a:off x="457200" y="4039132"/>
            <a:ext cx="2949000" cy="681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D55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24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分類</a:t>
            </a:r>
            <a:endParaRPr sz="24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9" name="Google Shape;149;g238ce8a48c2_0_7"/>
          <p:cNvSpPr/>
          <p:nvPr/>
        </p:nvSpPr>
        <p:spPr>
          <a:xfrm>
            <a:off x="8813425" y="1853000"/>
            <a:ext cx="2711700" cy="828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FFC6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2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從訓練集構建模</a:t>
            </a:r>
            <a:endParaRPr sz="200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50" name="Google Shape;150;g238ce8a48c2_0_7"/>
          <p:cNvCxnSpPr>
            <a:endCxn id="149" idx="1"/>
          </p:cNvCxnSpPr>
          <p:nvPr/>
        </p:nvCxnSpPr>
        <p:spPr>
          <a:xfrm rot="10800000" flipH="1">
            <a:off x="8034925" y="2267000"/>
            <a:ext cx="778500" cy="7500"/>
          </a:xfrm>
          <a:prstGeom prst="straightConnector1">
            <a:avLst/>
          </a:prstGeom>
          <a:noFill/>
          <a:ln w="28575" cap="flat" cmpd="sng">
            <a:solidFill>
              <a:srgbClr val="FFC64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g238ce8a48c2_0_7"/>
          <p:cNvSpPr/>
          <p:nvPr/>
        </p:nvSpPr>
        <p:spPr>
          <a:xfrm>
            <a:off x="8832625" y="3977900"/>
            <a:ext cx="2711700" cy="1016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5FD0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2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驗證模型的準確性並分類新數據</a:t>
            </a:r>
            <a:endParaRPr sz="200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52" name="Google Shape;152;g238ce8a48c2_0_7"/>
          <p:cNvCxnSpPr>
            <a:endCxn id="151" idx="1"/>
          </p:cNvCxnSpPr>
          <p:nvPr/>
        </p:nvCxnSpPr>
        <p:spPr>
          <a:xfrm rot="10800000" flipH="1">
            <a:off x="7856125" y="4486100"/>
            <a:ext cx="976500" cy="18600"/>
          </a:xfrm>
          <a:prstGeom prst="straightConnector1">
            <a:avLst/>
          </a:prstGeom>
          <a:noFill/>
          <a:ln w="28575" cap="flat" cmpd="sng">
            <a:solidFill>
              <a:srgbClr val="5FD0DB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881B2B3D-EFD5-8BA8-08DF-B9FA31499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29879"/>
            <a:ext cx="9677400" cy="1325563"/>
          </a:xfrm>
        </p:spPr>
        <p:txBody>
          <a:bodyPr/>
          <a:lstStyle/>
          <a:p>
            <a:r>
              <a:rPr lang="zh-TW" altLang="en-US" dirty="0"/>
              <a:t>資料集介紹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79D5A929-9AAC-A27D-E99F-E5316330B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5828"/>
            <a:ext cx="10515600" cy="4699766"/>
          </a:xfrm>
        </p:spPr>
        <p:txBody>
          <a:bodyPr/>
          <a:lstStyle/>
          <a:p>
            <a:pPr marL="50800" indent="0">
              <a:buNone/>
            </a:pPr>
            <a:r>
              <a:rPr lang="en-US" dirty="0"/>
              <a:t>Iris dataset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由 英國統計學家 </a:t>
            </a:r>
            <a:r>
              <a:rPr lang="en-US" altLang="zh-TW" dirty="0"/>
              <a:t>Ronald Fisher </a:t>
            </a:r>
            <a:r>
              <a:rPr lang="zh-TW" altLang="en-US" dirty="0"/>
              <a:t>爵士 在</a:t>
            </a:r>
            <a:r>
              <a:rPr lang="en-US" altLang="zh-TW" dirty="0"/>
              <a:t>1936</a:t>
            </a:r>
            <a:r>
              <a:rPr lang="zh-TW" altLang="en-US" dirty="0"/>
              <a:t>年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依照山鳶尾、變色鳶尾、維吉尼亞鳶尾三類進行標示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特徵選取：花瓣花萼的長寬數據資料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採集地點：加斯帕半島上的鳶尾屬花朵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95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38ce8a48c2_0_24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 altLang="en-US" dirty="0"/>
              <a:t>鳶尾花介紹</a:t>
            </a:r>
            <a:endParaRPr dirty="0"/>
          </a:p>
        </p:txBody>
      </p:sp>
      <p:sp>
        <p:nvSpPr>
          <p:cNvPr id="194" name="Google Shape;194;g238ce8a48c2_0_24"/>
          <p:cNvSpPr txBox="1"/>
          <p:nvPr/>
        </p:nvSpPr>
        <p:spPr>
          <a:xfrm>
            <a:off x="5245977" y="2690055"/>
            <a:ext cx="21747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g238ce8a48c2_0_24"/>
          <p:cNvSpPr txBox="1"/>
          <p:nvPr/>
        </p:nvSpPr>
        <p:spPr>
          <a:xfrm>
            <a:off x="5245977" y="3824826"/>
            <a:ext cx="21747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7D9B7B6-944D-EE4E-3BA8-5B2C73DA8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076" y="29878"/>
            <a:ext cx="2119551" cy="2289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00;g238ce8a48c2_0_24">
            <a:extLst>
              <a:ext uri="{FF2B5EF4-FFF2-40B4-BE49-F238E27FC236}">
                <a16:creationId xmlns:a16="http://schemas.microsoft.com/office/drawing/2014/main" id="{2503B5C1-82E5-D1A9-36DB-AA411DA38B1A}"/>
              </a:ext>
            </a:extLst>
          </p:cNvPr>
          <p:cNvSpPr txBox="1"/>
          <p:nvPr/>
        </p:nvSpPr>
        <p:spPr>
          <a:xfrm>
            <a:off x="2101710" y="3098067"/>
            <a:ext cx="1510106" cy="113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Fira Sans Extra Condensed SemiBold"/>
                <a:sym typeface="Fira Sans Extra Condensed SemiBold"/>
              </a:rPr>
              <a:t>Setosa</a:t>
            </a:r>
            <a:endParaRPr lang="en-US" altLang="zh-TW" sz="28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Fira Sans Extra Condensed SemiBold"/>
              <a:sym typeface="Fira Sans Extra Condensed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Fira Sans Extra Condensed SemiBold"/>
                <a:sym typeface="Fira Sans Extra Condensed SemiBold"/>
              </a:rPr>
              <a:t>山鳶尾</a:t>
            </a:r>
            <a:endParaRPr sz="28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Fira Sans Extra Condensed SemiBold"/>
              <a:sym typeface="Fira Sans Extra Condensed SemiBold"/>
            </a:endParaRP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31942BC1-96CC-1055-B15D-17994505D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802911"/>
              </p:ext>
            </p:extLst>
          </p:nvPr>
        </p:nvGraphicFramePr>
        <p:xfrm>
          <a:off x="55372" y="1355578"/>
          <a:ext cx="9842772" cy="4809552"/>
        </p:xfrm>
        <a:graphic>
          <a:graphicData uri="http://schemas.openxmlformats.org/drawingml/2006/table">
            <a:tbl>
              <a:tblPr firstRow="1" bandRow="1">
                <a:tableStyleId>{096C7A01-A04E-46DF-8277-77A8845F3548}</a:tableStyleId>
              </a:tblPr>
              <a:tblGrid>
                <a:gridCol w="2460693">
                  <a:extLst>
                    <a:ext uri="{9D8B030D-6E8A-4147-A177-3AD203B41FA5}">
                      <a16:colId xmlns:a16="http://schemas.microsoft.com/office/drawing/2014/main" val="2380777930"/>
                    </a:ext>
                  </a:extLst>
                </a:gridCol>
                <a:gridCol w="2460693">
                  <a:extLst>
                    <a:ext uri="{9D8B030D-6E8A-4147-A177-3AD203B41FA5}">
                      <a16:colId xmlns:a16="http://schemas.microsoft.com/office/drawing/2014/main" val="1766000858"/>
                    </a:ext>
                  </a:extLst>
                </a:gridCol>
                <a:gridCol w="4921386">
                  <a:extLst>
                    <a:ext uri="{9D8B030D-6E8A-4147-A177-3AD203B41FA5}">
                      <a16:colId xmlns:a16="http://schemas.microsoft.com/office/drawing/2014/main" val="89834558"/>
                    </a:ext>
                  </a:extLst>
                </a:gridCol>
              </a:tblGrid>
              <a:tr h="12023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3500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Fira Sans Extra Condensed SemiBold"/>
                          <a:sym typeface="Fira Sans Extra Condensed SemiBold"/>
                        </a:rPr>
                        <a:t>圖片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3500" b="1" i="0" u="none" strike="noStrike" cap="none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sym typeface="Arial"/>
                        </a:rPr>
                        <a:t>名稱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3500" b="1" i="0" u="none" strike="noStrike" cap="none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libri"/>
                          <a:sym typeface="Arial"/>
                        </a:rPr>
                        <a:t>特徵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45572"/>
                  </a:ext>
                </a:extLst>
              </a:tr>
              <a:tr h="1202388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3000" dirty="0" err="1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Fira Sans Extra Condensed SemiBold"/>
                          <a:sym typeface="Fira Sans Extra Condensed SemiBold"/>
                        </a:rPr>
                        <a:t>Setosa</a:t>
                      </a:r>
                      <a:endParaRPr lang="en-US" altLang="zh-TW" sz="30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Fira Sans Extra Condensed SemiBold"/>
                        <a:sym typeface="Fira Sans Extra Condensed SemiBold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30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Fira Sans Extra Condensed SemiBold"/>
                          <a:sym typeface="Fira Sans Extra Condensed SemiBold"/>
                        </a:rPr>
                        <a:t>山鳶尾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耐寒能力很強，喜歡在潮濕的土壤中生長。</a:t>
                      </a:r>
                      <a:endParaRPr lang="en-US" altLang="zh-TW" sz="18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極度瀕危植物。</a:t>
                      </a:r>
                      <a:endParaRPr lang="en-US" altLang="zh-TW" sz="18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TW" altLang="en-US" sz="1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從其根莖中萃取出香水的原料。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5633584"/>
                  </a:ext>
                </a:extLst>
              </a:tr>
              <a:tr h="1202388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altLang="zh-TW" sz="30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sym typeface="Arial"/>
                        </a:rPr>
                        <a:t>Versicolor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30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sym typeface="Arial"/>
                        </a:rPr>
                        <a:t>變色鳶尾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TW" altLang="en-US" sz="1800" b="0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libri"/>
                          <a:sym typeface="Arial"/>
                        </a:rPr>
                        <a:t>美國田納西州的官方州花</a:t>
                      </a:r>
                      <a:endParaRPr lang="en-US" altLang="zh-TW" sz="1800" b="0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Calibri"/>
                        <a:sym typeface="Arial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TW" altLang="en-US" sz="1800" b="0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libri"/>
                          <a:sym typeface="Arial"/>
                        </a:rPr>
                        <a:t>被認為其根莖能帶來財運，因此許多人都愛把它放在收銀機中來提高營業額。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410480"/>
                  </a:ext>
                </a:extLst>
              </a:tr>
              <a:tr h="1202388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altLang="zh-TW" sz="28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libri"/>
                          <a:sym typeface="Arial"/>
                        </a:rPr>
                        <a:t>Virginica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28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libri"/>
                          <a:sym typeface="Arial"/>
                        </a:rPr>
                        <a:t>維吉尼亞鳶尾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marR="0" indent="-342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+mj-lt"/>
                        <a:buAutoNum type="arabicPeriod"/>
                      </a:pPr>
                      <a:r>
                        <a:rPr lang="zh-TW" altLang="en-US" sz="1800" b="0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libri"/>
                          <a:sym typeface="Arial"/>
                        </a:rPr>
                        <a:t>花朵散發淡淡香氣，可以用來製作香水。</a:t>
                      </a:r>
                      <a:endParaRPr lang="en-US" altLang="zh-TW" sz="1800" b="0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Calibri"/>
                        <a:sym typeface="Arial"/>
                      </a:endParaRPr>
                    </a:p>
                    <a:p>
                      <a:pPr marL="342900" marR="0" indent="-342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+mj-lt"/>
                        <a:buAutoNum type="arabicPeriod"/>
                      </a:pPr>
                      <a:r>
                        <a:rPr lang="zh-TW" altLang="en-US" sz="1800" b="0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libri"/>
                          <a:sym typeface="Arial"/>
                        </a:rPr>
                        <a:t>觀賞性植物</a:t>
                      </a:r>
                      <a:endParaRPr lang="en-US" altLang="zh-TW" sz="1800" b="0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Calibri"/>
                        <a:sym typeface="Arial"/>
                      </a:endParaRPr>
                    </a:p>
                    <a:p>
                      <a:pPr marL="342900" marR="0" indent="-3429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+mj-lt"/>
                        <a:buAutoNum type="arabicPeriod"/>
                      </a:pPr>
                      <a:r>
                        <a:rPr lang="zh-TW" altLang="en-US" sz="1800" b="0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libri"/>
                          <a:sym typeface="Arial"/>
                        </a:rPr>
                        <a:t>帶有輕微毒性</a:t>
                      </a:r>
                      <a:endParaRPr lang="en-US" altLang="zh-TW" sz="1800" b="0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Calibri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483375"/>
                  </a:ext>
                </a:extLst>
              </a:tr>
            </a:tbl>
          </a:graphicData>
        </a:graphic>
      </p:graphicFrame>
      <p:pic>
        <p:nvPicPr>
          <p:cNvPr id="2052" name="Picture 4" descr="Iris setosa (dwarf form) - daylily-phlox.eu">
            <a:extLst>
              <a:ext uri="{FF2B5EF4-FFF2-40B4-BE49-F238E27FC236}">
                <a16:creationId xmlns:a16="http://schemas.microsoft.com/office/drawing/2014/main" id="{4029117B-9F22-9BEB-7AA0-87E302E4A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90" y="2586654"/>
            <a:ext cx="10752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B72C561A-D619-C5E8-2426-10E7EB0559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90" y="3817729"/>
            <a:ext cx="144185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維吉尼亞鳶尾Iris virginica @ May 愛的篇章:: 痞客邦::">
            <a:extLst>
              <a:ext uri="{FF2B5EF4-FFF2-40B4-BE49-F238E27FC236}">
                <a16:creationId xmlns:a16="http://schemas.microsoft.com/office/drawing/2014/main" id="{1A00A868-24F0-A592-4DF9-EF5E33EC5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90" y="5048804"/>
            <a:ext cx="144185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987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>
            <a:spLocks noGrp="1"/>
          </p:cNvSpPr>
          <p:nvPr>
            <p:ph type="title"/>
          </p:nvPr>
        </p:nvSpPr>
        <p:spPr>
          <a:xfrm>
            <a:off x="1676400" y="29879"/>
            <a:ext cx="96774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icrosoft JhengHei"/>
              <a:buNone/>
            </a:pPr>
            <a:r>
              <a:rPr lang="zh-TW" dirty="0"/>
              <a:t>敘述統計</a:t>
            </a:r>
            <a:endParaRPr dirty="0"/>
          </a:p>
        </p:txBody>
      </p:sp>
      <p:sp>
        <p:nvSpPr>
          <p:cNvPr id="119" name="Google Shape;119;p4"/>
          <p:cNvSpPr txBox="1">
            <a:spLocks noGrp="1"/>
          </p:cNvSpPr>
          <p:nvPr>
            <p:ph type="body" idx="1"/>
          </p:nvPr>
        </p:nvSpPr>
        <p:spPr>
          <a:xfrm>
            <a:off x="309854" y="6282872"/>
            <a:ext cx="5600698" cy="473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lvl="0" indent="-2286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▲"/>
            </a:pPr>
            <a:r>
              <a:rPr lang="zh-TW"/>
              <a:t>欄位資料型態表</a:t>
            </a:r>
            <a:endParaRPr/>
          </a:p>
        </p:txBody>
      </p:sp>
      <p:sp>
        <p:nvSpPr>
          <p:cNvPr id="120" name="Google Shape;120;p4"/>
          <p:cNvSpPr txBox="1">
            <a:spLocks noGrp="1"/>
          </p:cNvSpPr>
          <p:nvPr>
            <p:ph type="body" idx="2"/>
          </p:nvPr>
        </p:nvSpPr>
        <p:spPr>
          <a:xfrm>
            <a:off x="6365633" y="1463919"/>
            <a:ext cx="5426316" cy="3631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dirty="0"/>
              <a:t>資料來源：Kaggle – 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TW" dirty="0"/>
              <a:t>		  </a:t>
            </a:r>
            <a:r>
              <a:rPr lang="en-US" altLang="zh-TW" dirty="0"/>
              <a:t>Iris Species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dirty="0"/>
              <a:t>資料筆數：</a:t>
            </a:r>
            <a:r>
              <a:rPr lang="en-US" altLang="zh-TW" dirty="0"/>
              <a:t>150</a:t>
            </a:r>
            <a:r>
              <a:rPr lang="zh-TW" dirty="0"/>
              <a:t>筆</a:t>
            </a:r>
            <a:br>
              <a:rPr lang="en-US" altLang="zh-TW" dirty="0"/>
            </a:br>
            <a:r>
              <a:rPr lang="zh-TW" altLang="en-US" dirty="0"/>
              <a:t>每種花卉皆為</a:t>
            </a:r>
            <a:r>
              <a:rPr lang="en-US" altLang="zh-TW" dirty="0"/>
              <a:t>50</a:t>
            </a:r>
            <a:r>
              <a:rPr lang="zh-TW" altLang="en-US" dirty="0"/>
              <a:t>筆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dirty="0"/>
              <a:t>欄位數量：</a:t>
            </a:r>
            <a:r>
              <a:rPr lang="en-US" altLang="zh-TW" dirty="0"/>
              <a:t>5</a:t>
            </a:r>
            <a:r>
              <a:rPr lang="zh-TW" dirty="0"/>
              <a:t>個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dirty="0"/>
              <a:t>預測欄位：</a:t>
            </a:r>
            <a:r>
              <a:rPr lang="en-US" altLang="zh-TW" dirty="0"/>
              <a:t>species</a:t>
            </a:r>
          </a:p>
        </p:txBody>
      </p:sp>
      <p:sp>
        <p:nvSpPr>
          <p:cNvPr id="121" name="Google Shape;121;p4"/>
          <p:cNvSpPr txBox="1">
            <a:spLocks noGrp="1"/>
          </p:cNvSpPr>
          <p:nvPr>
            <p:ph type="body" idx="4"/>
          </p:nvPr>
        </p:nvSpPr>
        <p:spPr>
          <a:xfrm>
            <a:off x="6365633" y="5204125"/>
            <a:ext cx="5426316" cy="971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◎"/>
            </a:pPr>
            <a:r>
              <a:rPr lang="zh-TW" sz="1800" dirty="0"/>
              <a:t>資料來源：</a:t>
            </a:r>
            <a:r>
              <a:rPr lang="en-US" altLang="zh-TW" sz="1800" u="sng" dirty="0">
                <a:solidFill>
                  <a:schemeClr val="hlink"/>
                </a:solidFill>
              </a:rPr>
              <a:t>https://www.kaggle.com/datasets/uciml/iris</a:t>
            </a:r>
            <a:endParaRPr dirty="0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B1D6978B-5EBD-C059-0656-2C621CB978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576423"/>
              </p:ext>
            </p:extLst>
          </p:nvPr>
        </p:nvGraphicFramePr>
        <p:xfrm>
          <a:off x="537328" y="1701914"/>
          <a:ext cx="5194773" cy="4133280"/>
        </p:xfrm>
        <a:graphic>
          <a:graphicData uri="http://schemas.openxmlformats.org/drawingml/2006/table">
            <a:tbl>
              <a:tblPr>
                <a:tableStyleId>{CC857E5A-B810-4241-A5EC-4F654868ABC2}</a:tableStyleId>
              </a:tblPr>
              <a:tblGrid>
                <a:gridCol w="1731591">
                  <a:extLst>
                    <a:ext uri="{9D8B030D-6E8A-4147-A177-3AD203B41FA5}">
                      <a16:colId xmlns:a16="http://schemas.microsoft.com/office/drawing/2014/main" val="3856595884"/>
                    </a:ext>
                  </a:extLst>
                </a:gridCol>
                <a:gridCol w="1731591">
                  <a:extLst>
                    <a:ext uri="{9D8B030D-6E8A-4147-A177-3AD203B41FA5}">
                      <a16:colId xmlns:a16="http://schemas.microsoft.com/office/drawing/2014/main" val="638690832"/>
                    </a:ext>
                  </a:extLst>
                </a:gridCol>
                <a:gridCol w="1731591">
                  <a:extLst>
                    <a:ext uri="{9D8B030D-6E8A-4147-A177-3AD203B41FA5}">
                      <a16:colId xmlns:a16="http://schemas.microsoft.com/office/drawing/2014/main" val="188286434"/>
                    </a:ext>
                  </a:extLst>
                </a:gridCol>
              </a:tblGrid>
              <a:tr h="68888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欄位名稱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資料型態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欄位名稱</a:t>
                      </a:r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中文</a:t>
                      </a:r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73194245"/>
                  </a:ext>
                </a:extLst>
              </a:tr>
              <a:tr h="688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sepal length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花萼長度 </a:t>
                      </a:r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cm)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49865217"/>
                  </a:ext>
                </a:extLst>
              </a:tr>
              <a:tr h="688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sepal width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花萼寬度 </a:t>
                      </a:r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cm)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35577112"/>
                  </a:ext>
                </a:extLst>
              </a:tr>
              <a:tr h="688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petal length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花瓣長度 </a:t>
                      </a:r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cm)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34345268"/>
                  </a:ext>
                </a:extLst>
              </a:tr>
              <a:tr h="688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petal width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Real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花瓣寬度 </a:t>
                      </a:r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cm)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84890646"/>
                  </a:ext>
                </a:extLst>
              </a:tr>
              <a:tr h="688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species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Nominal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花卉名稱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339784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7493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525</Words>
  <Application>Microsoft Office PowerPoint</Application>
  <PresentationFormat>寬螢幕</PresentationFormat>
  <Paragraphs>112</Paragraphs>
  <Slides>14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7" baseType="lpstr">
      <vt:lpstr>Fira Sans Extra Condensed SemiBold</vt:lpstr>
      <vt:lpstr>Arial</vt:lpstr>
      <vt:lpstr>SFProText-Medium</vt:lpstr>
      <vt:lpstr>Microsoft JhengHei</vt:lpstr>
      <vt:lpstr>Microsoft JhengHei</vt:lpstr>
      <vt:lpstr>Work Sans ExtraBold</vt:lpstr>
      <vt:lpstr>Calibri</vt:lpstr>
      <vt:lpstr>Noto Sans Symbols</vt:lpstr>
      <vt:lpstr>Wingdings</vt:lpstr>
      <vt:lpstr>Georgia</vt:lpstr>
      <vt:lpstr>Roboto</vt:lpstr>
      <vt:lpstr>Fira Sans Extra Condensed</vt:lpstr>
      <vt:lpstr>Office 佈景主題</vt:lpstr>
      <vt:lpstr>講到大數據， 一定要分類分析呀！</vt:lpstr>
      <vt:lpstr>何謂分類？</vt:lpstr>
      <vt:lpstr>分類之應用</vt:lpstr>
      <vt:lpstr>監督式學習</vt:lpstr>
      <vt:lpstr>決策樹</vt:lpstr>
      <vt:lpstr>分類過程</vt:lpstr>
      <vt:lpstr>資料集介紹</vt:lpstr>
      <vt:lpstr>鳶尾花介紹</vt:lpstr>
      <vt:lpstr>敘述統計</vt:lpstr>
      <vt:lpstr>模型構建</vt:lpstr>
      <vt:lpstr>模型使用</vt:lpstr>
      <vt:lpstr>實作</vt:lpstr>
      <vt:lpstr>評估指標</vt:lpstr>
      <vt:lpstr>資料前處理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講到大數據， 一定要分類分析呀！</dc:title>
  <dc:creator>Standup</dc:creator>
  <cp:lastModifiedBy>哲平 何</cp:lastModifiedBy>
  <cp:revision>4</cp:revision>
  <dcterms:created xsi:type="dcterms:W3CDTF">2021-11-27T02:12:26Z</dcterms:created>
  <dcterms:modified xsi:type="dcterms:W3CDTF">2023-04-29T06:37:23Z</dcterms:modified>
</cp:coreProperties>
</file>